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Source Code Pro"/>
      <p:regular r:id="rId25"/>
      <p:bold r:id="rId26"/>
    </p:embeddedFont>
    <p:embeddedFont>
      <p:font typeface="Oswald"/>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SourceCodePro-bold.fntdata"/><Relationship Id="rId25" Type="http://schemas.openxmlformats.org/officeDocument/2006/relationships/font" Target="fonts/SourceCodePro-regular.fntdata"/><Relationship Id="rId28" Type="http://schemas.openxmlformats.org/officeDocument/2006/relationships/font" Target="fonts/Oswald-bold.fntdata"/><Relationship Id="rId27" Type="http://schemas.openxmlformats.org/officeDocument/2006/relationships/font" Target="fonts/Oswald-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25" y="0"/>
            <a:ext cx="9144000" cy="31242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411175" y="644300"/>
            <a:ext cx="8282400" cy="2109000"/>
          </a:xfrm>
          <a:prstGeom prst="rect">
            <a:avLst/>
          </a:prstGeom>
        </p:spPr>
        <p:txBody>
          <a:bodyPr anchorCtr="0" anchor="b" bIns="91425" lIns="91425" rIns="91425" tIns="91425"/>
          <a:lstStyle>
            <a:lvl1pPr lvl="0" algn="ctr">
              <a:spcBef>
                <a:spcPts val="0"/>
              </a:spcBef>
              <a:buClr>
                <a:schemeClr val="lt1"/>
              </a:buClr>
              <a:buSzPct val="100000"/>
              <a:defRPr sz="6000">
                <a:solidFill>
                  <a:schemeClr val="lt1"/>
                </a:solidFill>
              </a:defRPr>
            </a:lvl1pPr>
            <a:lvl2pPr lvl="1" algn="ctr">
              <a:spcBef>
                <a:spcPts val="0"/>
              </a:spcBef>
              <a:buClr>
                <a:schemeClr val="lt1"/>
              </a:buClr>
              <a:buSzPct val="100000"/>
              <a:defRPr sz="6000">
                <a:solidFill>
                  <a:schemeClr val="lt1"/>
                </a:solidFill>
              </a:defRPr>
            </a:lvl2pPr>
            <a:lvl3pPr lvl="2" algn="ctr">
              <a:spcBef>
                <a:spcPts val="0"/>
              </a:spcBef>
              <a:buClr>
                <a:schemeClr val="lt1"/>
              </a:buClr>
              <a:buSzPct val="100000"/>
              <a:defRPr sz="6000">
                <a:solidFill>
                  <a:schemeClr val="lt1"/>
                </a:solidFill>
              </a:defRPr>
            </a:lvl3pPr>
            <a:lvl4pPr lvl="3" algn="ctr">
              <a:spcBef>
                <a:spcPts val="0"/>
              </a:spcBef>
              <a:buClr>
                <a:schemeClr val="lt1"/>
              </a:buClr>
              <a:buSzPct val="100000"/>
              <a:defRPr sz="6000">
                <a:solidFill>
                  <a:schemeClr val="lt1"/>
                </a:solidFill>
              </a:defRPr>
            </a:lvl4pPr>
            <a:lvl5pPr lvl="4" algn="ctr">
              <a:spcBef>
                <a:spcPts val="0"/>
              </a:spcBef>
              <a:buClr>
                <a:schemeClr val="lt1"/>
              </a:buClr>
              <a:buSzPct val="100000"/>
              <a:defRPr sz="6000">
                <a:solidFill>
                  <a:schemeClr val="lt1"/>
                </a:solidFill>
              </a:defRPr>
            </a:lvl5pPr>
            <a:lvl6pPr lvl="5" algn="ctr">
              <a:spcBef>
                <a:spcPts val="0"/>
              </a:spcBef>
              <a:buClr>
                <a:schemeClr val="lt1"/>
              </a:buClr>
              <a:buSzPct val="100000"/>
              <a:defRPr sz="6000">
                <a:solidFill>
                  <a:schemeClr val="lt1"/>
                </a:solidFill>
              </a:defRPr>
            </a:lvl6pPr>
            <a:lvl7pPr lvl="6" algn="ctr">
              <a:spcBef>
                <a:spcPts val="0"/>
              </a:spcBef>
              <a:buClr>
                <a:schemeClr val="lt1"/>
              </a:buClr>
              <a:buSzPct val="100000"/>
              <a:defRPr sz="6000">
                <a:solidFill>
                  <a:schemeClr val="lt1"/>
                </a:solidFill>
              </a:defRPr>
            </a:lvl7pPr>
            <a:lvl8pPr lvl="7" algn="ctr">
              <a:spcBef>
                <a:spcPts val="0"/>
              </a:spcBef>
              <a:buClr>
                <a:schemeClr val="lt1"/>
              </a:buClr>
              <a:buSzPct val="100000"/>
              <a:defRPr sz="6000">
                <a:solidFill>
                  <a:schemeClr val="lt1"/>
                </a:solidFill>
              </a:defRPr>
            </a:lvl8pPr>
            <a:lvl9pPr lvl="8" algn="ctr">
              <a:spcBef>
                <a:spcPts val="0"/>
              </a:spcBef>
              <a:buClr>
                <a:schemeClr val="lt1"/>
              </a:buClr>
              <a:buSzPct val="100000"/>
              <a:defRPr sz="6000">
                <a:solidFill>
                  <a:schemeClr val="lt1"/>
                </a:solidFill>
              </a:defRPr>
            </a:lvl9pPr>
          </a:lstStyle>
          <a:p/>
        </p:txBody>
      </p:sp>
      <p:sp>
        <p:nvSpPr>
          <p:cNvPr id="13" name="Shape 13"/>
          <p:cNvSpPr txBox="1"/>
          <p:nvPr>
            <p:ph idx="1" type="subTitle"/>
          </p:nvPr>
        </p:nvSpPr>
        <p:spPr>
          <a:xfrm>
            <a:off x="411175" y="3398250"/>
            <a:ext cx="8282400" cy="1260600"/>
          </a:xfrm>
          <a:prstGeom prst="rect">
            <a:avLst/>
          </a:prstGeom>
        </p:spPr>
        <p:txBody>
          <a:bodyPr anchorCtr="0" anchor="ctr" bIns="91425" lIns="91425" rIns="91425" tIns="91425"/>
          <a:lstStyle>
            <a:lvl1pPr lvl="0" algn="ctr">
              <a:lnSpc>
                <a:spcPct val="100000"/>
              </a:lnSpc>
              <a:spcBef>
                <a:spcPts val="0"/>
              </a:spcBef>
              <a:spcAft>
                <a:spcPts val="0"/>
              </a:spcAft>
              <a:buSzPct val="100000"/>
              <a:buFont typeface="Oswald"/>
              <a:buNone/>
              <a:defRPr sz="3600">
                <a:latin typeface="Oswald"/>
                <a:ea typeface="Oswald"/>
                <a:cs typeface="Oswald"/>
                <a:sym typeface="Oswald"/>
              </a:defRPr>
            </a:lvl1pPr>
            <a:lvl2pPr lvl="1" algn="ctr">
              <a:lnSpc>
                <a:spcPct val="100000"/>
              </a:lnSpc>
              <a:spcBef>
                <a:spcPts val="0"/>
              </a:spcBef>
              <a:spcAft>
                <a:spcPts val="0"/>
              </a:spcAft>
              <a:buSzPct val="100000"/>
              <a:buFont typeface="Oswald"/>
              <a:buNone/>
              <a:defRPr sz="3600">
                <a:latin typeface="Oswald"/>
                <a:ea typeface="Oswald"/>
                <a:cs typeface="Oswald"/>
                <a:sym typeface="Oswald"/>
              </a:defRPr>
            </a:lvl2pPr>
            <a:lvl3pPr lvl="2" algn="ctr">
              <a:lnSpc>
                <a:spcPct val="100000"/>
              </a:lnSpc>
              <a:spcBef>
                <a:spcPts val="0"/>
              </a:spcBef>
              <a:spcAft>
                <a:spcPts val="0"/>
              </a:spcAft>
              <a:buSzPct val="100000"/>
              <a:buFont typeface="Oswald"/>
              <a:buNone/>
              <a:defRPr sz="3600">
                <a:latin typeface="Oswald"/>
                <a:ea typeface="Oswald"/>
                <a:cs typeface="Oswald"/>
                <a:sym typeface="Oswald"/>
              </a:defRPr>
            </a:lvl3pPr>
            <a:lvl4pPr lvl="3" algn="ctr">
              <a:lnSpc>
                <a:spcPct val="100000"/>
              </a:lnSpc>
              <a:spcBef>
                <a:spcPts val="0"/>
              </a:spcBef>
              <a:spcAft>
                <a:spcPts val="0"/>
              </a:spcAft>
              <a:buSzPct val="100000"/>
              <a:buFont typeface="Oswald"/>
              <a:buNone/>
              <a:defRPr sz="3600">
                <a:latin typeface="Oswald"/>
                <a:ea typeface="Oswald"/>
                <a:cs typeface="Oswald"/>
                <a:sym typeface="Oswald"/>
              </a:defRPr>
            </a:lvl4pPr>
            <a:lvl5pPr lvl="4" algn="ctr">
              <a:lnSpc>
                <a:spcPct val="100000"/>
              </a:lnSpc>
              <a:spcBef>
                <a:spcPts val="0"/>
              </a:spcBef>
              <a:spcAft>
                <a:spcPts val="0"/>
              </a:spcAft>
              <a:buSzPct val="100000"/>
              <a:buFont typeface="Oswald"/>
              <a:buNone/>
              <a:defRPr sz="3600">
                <a:latin typeface="Oswald"/>
                <a:ea typeface="Oswald"/>
                <a:cs typeface="Oswald"/>
                <a:sym typeface="Oswald"/>
              </a:defRPr>
            </a:lvl5pPr>
            <a:lvl6pPr lvl="5" algn="ctr">
              <a:lnSpc>
                <a:spcPct val="100000"/>
              </a:lnSpc>
              <a:spcBef>
                <a:spcPts val="0"/>
              </a:spcBef>
              <a:spcAft>
                <a:spcPts val="0"/>
              </a:spcAft>
              <a:buSzPct val="100000"/>
              <a:buFont typeface="Oswald"/>
              <a:buNone/>
              <a:defRPr sz="3600">
                <a:latin typeface="Oswald"/>
                <a:ea typeface="Oswald"/>
                <a:cs typeface="Oswald"/>
                <a:sym typeface="Oswald"/>
              </a:defRPr>
            </a:lvl6pPr>
            <a:lvl7pPr lvl="6" algn="ctr">
              <a:lnSpc>
                <a:spcPct val="100000"/>
              </a:lnSpc>
              <a:spcBef>
                <a:spcPts val="0"/>
              </a:spcBef>
              <a:spcAft>
                <a:spcPts val="0"/>
              </a:spcAft>
              <a:buSzPct val="100000"/>
              <a:buFont typeface="Oswald"/>
              <a:buNone/>
              <a:defRPr sz="3600">
                <a:latin typeface="Oswald"/>
                <a:ea typeface="Oswald"/>
                <a:cs typeface="Oswald"/>
                <a:sym typeface="Oswald"/>
              </a:defRPr>
            </a:lvl7pPr>
            <a:lvl8pPr lvl="7" algn="ctr">
              <a:lnSpc>
                <a:spcPct val="100000"/>
              </a:lnSpc>
              <a:spcBef>
                <a:spcPts val="0"/>
              </a:spcBef>
              <a:spcAft>
                <a:spcPts val="0"/>
              </a:spcAft>
              <a:buSzPct val="100000"/>
              <a:buFont typeface="Oswald"/>
              <a:buNone/>
              <a:defRPr sz="3600">
                <a:latin typeface="Oswald"/>
                <a:ea typeface="Oswald"/>
                <a:cs typeface="Oswald"/>
                <a:sym typeface="Oswald"/>
              </a:defRPr>
            </a:lvl8pPr>
            <a:lvl9pPr lvl="8" algn="ctr">
              <a:lnSpc>
                <a:spcPct val="100000"/>
              </a:lnSpc>
              <a:spcBef>
                <a:spcPts val="0"/>
              </a:spcBef>
              <a:spcAft>
                <a:spcPts val="0"/>
              </a:spcAft>
              <a:buSzPct val="100000"/>
              <a:buFont typeface="Oswald"/>
              <a:buNone/>
              <a:defRPr sz="3600">
                <a:latin typeface="Oswald"/>
                <a:ea typeface="Oswald"/>
                <a:cs typeface="Oswald"/>
                <a:sym typeface="Oswald"/>
              </a:defRPr>
            </a:lvl9pPr>
          </a:lstStyle>
          <a:p/>
        </p:txBody>
      </p:sp>
      <p:sp>
        <p:nvSpPr>
          <p:cNvPr id="14" name="Shape 1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1" name="Shape 51"/>
        <p:cNvGrpSpPr/>
        <p:nvPr/>
      </p:nvGrpSpPr>
      <p:grpSpPr>
        <a:xfrm>
          <a:off x="0" y="0"/>
          <a:ext cx="0" cy="0"/>
          <a:chOff x="0" y="0"/>
          <a:chExt cx="0" cy="0"/>
        </a:xfrm>
      </p:grpSpPr>
      <p:cxnSp>
        <p:nvCxnSpPr>
          <p:cNvPr id="52" name="Shape 52"/>
          <p:cNvCxnSpPr/>
          <p:nvPr/>
        </p:nvCxnSpPr>
        <p:spPr>
          <a:xfrm>
            <a:off x="413275" y="2988275"/>
            <a:ext cx="910500" cy="0"/>
          </a:xfrm>
          <a:prstGeom prst="straightConnector1">
            <a:avLst/>
          </a:prstGeom>
          <a:noFill/>
          <a:ln cap="flat" cmpd="sng" w="28575">
            <a:solidFill>
              <a:schemeClr val="dk1"/>
            </a:solidFill>
            <a:prstDash val="lgDash"/>
            <a:round/>
            <a:headEnd len="med" w="med" type="none"/>
            <a:tailEnd len="med" w="med" type="none"/>
          </a:ln>
        </p:spPr>
      </p:cxnSp>
      <p:sp>
        <p:nvSpPr>
          <p:cNvPr id="53" name="Shape 53"/>
          <p:cNvSpPr txBox="1"/>
          <p:nvPr>
            <p:ph type="title"/>
          </p:nvPr>
        </p:nvSpPr>
        <p:spPr>
          <a:xfrm>
            <a:off x="311700" y="1106125"/>
            <a:ext cx="8520600" cy="1963500"/>
          </a:xfrm>
          <a:prstGeom prst="rect">
            <a:avLst/>
          </a:prstGeom>
        </p:spPr>
        <p:txBody>
          <a:bodyPr anchorCtr="0" anchor="b" bIns="91425" lIns="91425" rIns="91425" tIns="91425"/>
          <a:lstStyle>
            <a:lvl1pPr lvl="0">
              <a:spcBef>
                <a:spcPts val="0"/>
              </a:spcBef>
              <a:buSzPct val="100000"/>
              <a:defRPr sz="12000"/>
            </a:lvl1pPr>
            <a:lvl2pPr lvl="1">
              <a:spcBef>
                <a:spcPts val="0"/>
              </a:spcBef>
              <a:buSzPct val="100000"/>
              <a:defRPr sz="12000"/>
            </a:lvl2pPr>
            <a:lvl3pPr lvl="2">
              <a:spcBef>
                <a:spcPts val="0"/>
              </a:spcBef>
              <a:buSzPct val="100000"/>
              <a:defRPr sz="12000"/>
            </a:lvl3pPr>
            <a:lvl4pPr lvl="3">
              <a:spcBef>
                <a:spcPts val="0"/>
              </a:spcBef>
              <a:buSzPct val="100000"/>
              <a:defRPr sz="12000"/>
            </a:lvl4pPr>
            <a:lvl5pPr lvl="4">
              <a:spcBef>
                <a:spcPts val="0"/>
              </a:spcBef>
              <a:buSzPct val="100000"/>
              <a:defRPr sz="12000"/>
            </a:lvl5pPr>
            <a:lvl6pPr lvl="5">
              <a:spcBef>
                <a:spcPts val="0"/>
              </a:spcBef>
              <a:buSzPct val="100000"/>
              <a:defRPr sz="12000"/>
            </a:lvl6pPr>
            <a:lvl7pPr lvl="6">
              <a:spcBef>
                <a:spcPts val="0"/>
              </a:spcBef>
              <a:buSzPct val="100000"/>
              <a:defRPr sz="12000"/>
            </a:lvl7pPr>
            <a:lvl8pPr lvl="7">
              <a:spcBef>
                <a:spcPts val="0"/>
              </a:spcBef>
              <a:buSzPct val="100000"/>
              <a:defRPr sz="12000"/>
            </a:lvl8pPr>
            <a:lvl9pPr lvl="8">
              <a:spcBef>
                <a:spcPts val="0"/>
              </a:spcBef>
              <a:buSzPct val="100000"/>
              <a:defRPr sz="12000"/>
            </a:lvl9pPr>
          </a:lstStyle>
          <a:p/>
        </p:txBody>
      </p:sp>
      <p:sp>
        <p:nvSpPr>
          <p:cNvPr id="54" name="Shape 54"/>
          <p:cNvSpPr txBox="1"/>
          <p:nvPr>
            <p:ph idx="1" type="body"/>
          </p:nvPr>
        </p:nvSpPr>
        <p:spPr>
          <a:xfrm>
            <a:off x="311700" y="3152225"/>
            <a:ext cx="8520600" cy="1300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5" name="Shape 5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6" name="Shape 56"/>
        <p:cNvGrpSpPr/>
        <p:nvPr/>
      </p:nvGrpSpPr>
      <p:grpSpPr>
        <a:xfrm>
          <a:off x="0" y="0"/>
          <a:ext cx="0" cy="0"/>
          <a:chOff x="0" y="0"/>
          <a:chExt cx="0" cy="0"/>
        </a:xfrm>
      </p:grpSpPr>
      <p:sp>
        <p:nvSpPr>
          <p:cNvPr id="57" name="Shape 5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x="0" y="0"/>
          <a:ext cx="0" cy="0"/>
          <a:chOff x="0" y="0"/>
          <a:chExt cx="0" cy="0"/>
        </a:xfrm>
      </p:grpSpPr>
      <p:sp>
        <p:nvSpPr>
          <p:cNvPr id="16" name="Shape 16"/>
          <p:cNvSpPr/>
          <p:nvPr/>
        </p:nvSpPr>
        <p:spPr>
          <a:xfrm>
            <a:off x="0" y="1567350"/>
            <a:ext cx="9144000" cy="2008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7" name="Shape 17"/>
          <p:cNvSpPr txBox="1"/>
          <p:nvPr>
            <p:ph type="title"/>
          </p:nvPr>
        </p:nvSpPr>
        <p:spPr>
          <a:xfrm>
            <a:off x="430800" y="1889700"/>
            <a:ext cx="8282400" cy="1516500"/>
          </a:xfrm>
          <a:prstGeom prst="rect">
            <a:avLst/>
          </a:prstGeom>
        </p:spPr>
        <p:txBody>
          <a:bodyPr anchorCtr="0" anchor="ctr" bIns="91425" lIns="91425" rIns="91425" tIns="91425"/>
          <a:lstStyle>
            <a:lvl1pPr lvl="0" algn="ctr">
              <a:spcBef>
                <a:spcPts val="0"/>
              </a:spcBef>
              <a:buClr>
                <a:schemeClr val="lt1"/>
              </a:buClr>
              <a:buSzPct val="100000"/>
              <a:defRPr sz="3600">
                <a:solidFill>
                  <a:schemeClr val="lt1"/>
                </a:solidFill>
              </a:defRPr>
            </a:lvl1pPr>
            <a:lvl2pPr lvl="1" algn="ctr">
              <a:spcBef>
                <a:spcPts val="0"/>
              </a:spcBef>
              <a:buClr>
                <a:schemeClr val="lt1"/>
              </a:buClr>
              <a:buSzPct val="100000"/>
              <a:defRPr sz="3600">
                <a:solidFill>
                  <a:schemeClr val="lt1"/>
                </a:solidFill>
              </a:defRPr>
            </a:lvl2pPr>
            <a:lvl3pPr lvl="2" algn="ctr">
              <a:spcBef>
                <a:spcPts val="0"/>
              </a:spcBef>
              <a:buClr>
                <a:schemeClr val="lt1"/>
              </a:buClr>
              <a:buSzPct val="100000"/>
              <a:defRPr sz="3600">
                <a:solidFill>
                  <a:schemeClr val="lt1"/>
                </a:solidFill>
              </a:defRPr>
            </a:lvl3pPr>
            <a:lvl4pPr lvl="3" algn="ctr">
              <a:spcBef>
                <a:spcPts val="0"/>
              </a:spcBef>
              <a:buClr>
                <a:schemeClr val="lt1"/>
              </a:buClr>
              <a:buSzPct val="100000"/>
              <a:defRPr sz="3600">
                <a:solidFill>
                  <a:schemeClr val="lt1"/>
                </a:solidFill>
              </a:defRPr>
            </a:lvl4pPr>
            <a:lvl5pPr lvl="4" algn="ctr">
              <a:spcBef>
                <a:spcPts val="0"/>
              </a:spcBef>
              <a:buClr>
                <a:schemeClr val="lt1"/>
              </a:buClr>
              <a:buSzPct val="100000"/>
              <a:defRPr sz="3600">
                <a:solidFill>
                  <a:schemeClr val="lt1"/>
                </a:solidFill>
              </a:defRPr>
            </a:lvl5pPr>
            <a:lvl6pPr lvl="5" algn="ctr">
              <a:spcBef>
                <a:spcPts val="0"/>
              </a:spcBef>
              <a:buClr>
                <a:schemeClr val="lt1"/>
              </a:buClr>
              <a:buSzPct val="100000"/>
              <a:defRPr sz="3600">
                <a:solidFill>
                  <a:schemeClr val="lt1"/>
                </a:solidFill>
              </a:defRPr>
            </a:lvl6pPr>
            <a:lvl7pPr lvl="6" algn="ctr">
              <a:spcBef>
                <a:spcPts val="0"/>
              </a:spcBef>
              <a:buClr>
                <a:schemeClr val="lt1"/>
              </a:buClr>
              <a:buSzPct val="100000"/>
              <a:defRPr sz="3600">
                <a:solidFill>
                  <a:schemeClr val="lt1"/>
                </a:solidFill>
              </a:defRPr>
            </a:lvl7pPr>
            <a:lvl8pPr lvl="7" algn="ctr">
              <a:spcBef>
                <a:spcPts val="0"/>
              </a:spcBef>
              <a:buClr>
                <a:schemeClr val="lt1"/>
              </a:buClr>
              <a:buSzPct val="100000"/>
              <a:defRPr sz="3600">
                <a:solidFill>
                  <a:schemeClr val="lt1"/>
                </a:solidFill>
              </a:defRPr>
            </a:lvl8pPr>
            <a:lvl9pPr lvl="8" algn="ctr">
              <a:spcBef>
                <a:spcPts val="0"/>
              </a:spcBef>
              <a:buClr>
                <a:schemeClr val="lt1"/>
              </a:buClr>
              <a:buSzPct val="100000"/>
              <a:defRPr sz="3600">
                <a:solidFill>
                  <a:schemeClr val="lt1"/>
                </a:solidFill>
              </a:defRPr>
            </a:lvl9pPr>
          </a:lstStyle>
          <a:p/>
        </p:txBody>
      </p:sp>
      <p:sp>
        <p:nvSpPr>
          <p:cNvPr id="18" name="Shape 1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cxnSp>
        <p:nvCxnSpPr>
          <p:cNvPr id="20" name="Shape 20"/>
          <p:cNvCxnSpPr/>
          <p:nvPr/>
        </p:nvCxnSpPr>
        <p:spPr>
          <a:xfrm>
            <a:off x="429200" y="1275577"/>
            <a:ext cx="614100" cy="0"/>
          </a:xfrm>
          <a:prstGeom prst="straightConnector1">
            <a:avLst/>
          </a:prstGeom>
          <a:noFill/>
          <a:ln cap="flat" cmpd="sng" w="19050">
            <a:solidFill>
              <a:schemeClr val="dk2"/>
            </a:solidFill>
            <a:prstDash val="lgDash"/>
            <a:round/>
            <a:headEnd len="med" w="med" type="none"/>
            <a:tailEnd len="med" w="med" type="none"/>
          </a:ln>
        </p:spPr>
      </p:cxnSp>
      <p:sp>
        <p:nvSpPr>
          <p:cNvPr id="21" name="Shape 21"/>
          <p:cNvSpPr txBox="1"/>
          <p:nvPr>
            <p:ph type="title"/>
          </p:nvPr>
        </p:nvSpPr>
        <p:spPr>
          <a:xfrm>
            <a:off x="311700" y="372500"/>
            <a:ext cx="8520600" cy="7335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468825"/>
            <a:ext cx="8520600" cy="30999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cxnSp>
        <p:nvCxnSpPr>
          <p:cNvPr id="25" name="Shape 25"/>
          <p:cNvCxnSpPr/>
          <p:nvPr/>
        </p:nvCxnSpPr>
        <p:spPr>
          <a:xfrm>
            <a:off x="429200" y="1275577"/>
            <a:ext cx="614100" cy="0"/>
          </a:xfrm>
          <a:prstGeom prst="straightConnector1">
            <a:avLst/>
          </a:prstGeom>
          <a:noFill/>
          <a:ln cap="flat" cmpd="sng" w="19050">
            <a:solidFill>
              <a:schemeClr val="dk2"/>
            </a:solidFill>
            <a:prstDash val="lgDash"/>
            <a:round/>
            <a:headEnd len="med" w="med" type="none"/>
            <a:tailEnd len="med" w="med" type="none"/>
          </a:ln>
        </p:spPr>
      </p:cxnSp>
      <p:sp>
        <p:nvSpPr>
          <p:cNvPr id="26" name="Shape 26"/>
          <p:cNvSpPr txBox="1"/>
          <p:nvPr>
            <p:ph type="title"/>
          </p:nvPr>
        </p:nvSpPr>
        <p:spPr>
          <a:xfrm>
            <a:off x="311700" y="372500"/>
            <a:ext cx="8520600" cy="7335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 type="body"/>
          </p:nvPr>
        </p:nvSpPr>
        <p:spPr>
          <a:xfrm>
            <a:off x="311700" y="1468825"/>
            <a:ext cx="3999900" cy="3099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2" type="body"/>
          </p:nvPr>
        </p:nvSpPr>
        <p:spPr>
          <a:xfrm>
            <a:off x="4832400" y="1468825"/>
            <a:ext cx="3999900" cy="3099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0" name="Shape 30"/>
        <p:cNvGrpSpPr/>
        <p:nvPr/>
      </p:nvGrpSpPr>
      <p:grpSpPr>
        <a:xfrm>
          <a:off x="0" y="0"/>
          <a:ext cx="0" cy="0"/>
          <a:chOff x="0" y="0"/>
          <a:chExt cx="0" cy="0"/>
        </a:xfrm>
      </p:grpSpPr>
      <p:sp>
        <p:nvSpPr>
          <p:cNvPr id="31" name="Shape 31"/>
          <p:cNvSpPr txBox="1"/>
          <p:nvPr>
            <p:ph type="title"/>
          </p:nvPr>
        </p:nvSpPr>
        <p:spPr>
          <a:xfrm>
            <a:off x="311700" y="372500"/>
            <a:ext cx="8520600" cy="7335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3" name="Shape 33"/>
        <p:cNvGrpSpPr/>
        <p:nvPr/>
      </p:nvGrpSpPr>
      <p:grpSpPr>
        <a:xfrm>
          <a:off x="0" y="0"/>
          <a:ext cx="0" cy="0"/>
          <a:chOff x="0" y="0"/>
          <a:chExt cx="0" cy="0"/>
        </a:xfrm>
      </p:grpSpPr>
      <p:cxnSp>
        <p:nvCxnSpPr>
          <p:cNvPr id="34" name="Shape 34"/>
          <p:cNvCxnSpPr/>
          <p:nvPr/>
        </p:nvCxnSpPr>
        <p:spPr>
          <a:xfrm>
            <a:off x="418675" y="1457787"/>
            <a:ext cx="614100" cy="0"/>
          </a:xfrm>
          <a:prstGeom prst="straightConnector1">
            <a:avLst/>
          </a:prstGeom>
          <a:noFill/>
          <a:ln cap="flat" cmpd="sng" w="19050">
            <a:solidFill>
              <a:schemeClr val="dk2"/>
            </a:solidFill>
            <a:prstDash val="lgDash"/>
            <a:round/>
            <a:headEnd len="med" w="med" type="none"/>
            <a:tailEnd len="med" w="med" type="none"/>
          </a:ln>
        </p:spPr>
      </p:cxnSp>
      <p:sp>
        <p:nvSpPr>
          <p:cNvPr id="35" name="Shape 35"/>
          <p:cNvSpPr txBox="1"/>
          <p:nvPr>
            <p:ph type="title"/>
          </p:nvPr>
        </p:nvSpPr>
        <p:spPr>
          <a:xfrm>
            <a:off x="311700" y="6318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6" name="Shape 36"/>
          <p:cNvSpPr txBox="1"/>
          <p:nvPr>
            <p:ph idx="1" type="body"/>
          </p:nvPr>
        </p:nvSpPr>
        <p:spPr>
          <a:xfrm>
            <a:off x="311700" y="1618203"/>
            <a:ext cx="2808000" cy="29508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8" name="Shape 38"/>
        <p:cNvGrpSpPr/>
        <p:nvPr/>
      </p:nvGrpSpPr>
      <p:grpSpPr>
        <a:xfrm>
          <a:off x="0" y="0"/>
          <a:ext cx="0" cy="0"/>
          <a:chOff x="0" y="0"/>
          <a:chExt cx="0" cy="0"/>
        </a:xfrm>
      </p:grpSpPr>
      <p:sp>
        <p:nvSpPr>
          <p:cNvPr id="39" name="Shape 39"/>
          <p:cNvSpPr txBox="1"/>
          <p:nvPr>
            <p:ph type="title"/>
          </p:nvPr>
        </p:nvSpPr>
        <p:spPr>
          <a:xfrm>
            <a:off x="490250" y="528900"/>
            <a:ext cx="5678100" cy="4085700"/>
          </a:xfrm>
          <a:prstGeom prst="rect">
            <a:avLst/>
          </a:prstGeom>
        </p:spPr>
        <p:txBody>
          <a:bodyPr anchorCtr="0" anchor="ctr" bIns="91425" lIns="91425" rIns="91425" tIns="91425"/>
          <a:lstStyle>
            <a:lvl1pPr lvl="0">
              <a:spcBef>
                <a:spcPts val="0"/>
              </a:spcBef>
              <a:buClr>
                <a:schemeClr val="lt1"/>
              </a:buClr>
              <a:buSzPct val="100000"/>
              <a:defRPr sz="5400">
                <a:solidFill>
                  <a:schemeClr val="lt1"/>
                </a:solidFill>
              </a:defRPr>
            </a:lvl1pPr>
            <a:lvl2pPr lvl="1">
              <a:spcBef>
                <a:spcPts val="0"/>
              </a:spcBef>
              <a:buClr>
                <a:schemeClr val="lt1"/>
              </a:buClr>
              <a:buSzPct val="100000"/>
              <a:defRPr sz="5400">
                <a:solidFill>
                  <a:schemeClr val="lt1"/>
                </a:solidFill>
              </a:defRPr>
            </a:lvl2pPr>
            <a:lvl3pPr lvl="2">
              <a:spcBef>
                <a:spcPts val="0"/>
              </a:spcBef>
              <a:buClr>
                <a:schemeClr val="lt1"/>
              </a:buClr>
              <a:buSzPct val="100000"/>
              <a:defRPr sz="5400">
                <a:solidFill>
                  <a:schemeClr val="lt1"/>
                </a:solidFill>
              </a:defRPr>
            </a:lvl3pPr>
            <a:lvl4pPr lvl="3">
              <a:spcBef>
                <a:spcPts val="0"/>
              </a:spcBef>
              <a:buClr>
                <a:schemeClr val="lt1"/>
              </a:buClr>
              <a:buSzPct val="100000"/>
              <a:defRPr sz="5400">
                <a:solidFill>
                  <a:schemeClr val="lt1"/>
                </a:solidFill>
              </a:defRPr>
            </a:lvl4pPr>
            <a:lvl5pPr lvl="4">
              <a:spcBef>
                <a:spcPts val="0"/>
              </a:spcBef>
              <a:buClr>
                <a:schemeClr val="lt1"/>
              </a:buClr>
              <a:buSzPct val="100000"/>
              <a:defRPr sz="5400">
                <a:solidFill>
                  <a:schemeClr val="lt1"/>
                </a:solidFill>
              </a:defRPr>
            </a:lvl5pPr>
            <a:lvl6pPr lvl="5">
              <a:spcBef>
                <a:spcPts val="0"/>
              </a:spcBef>
              <a:buClr>
                <a:schemeClr val="lt1"/>
              </a:buClr>
              <a:buSzPct val="100000"/>
              <a:defRPr sz="5400">
                <a:solidFill>
                  <a:schemeClr val="lt1"/>
                </a:solidFill>
              </a:defRPr>
            </a:lvl6pPr>
            <a:lvl7pPr lvl="6">
              <a:spcBef>
                <a:spcPts val="0"/>
              </a:spcBef>
              <a:buClr>
                <a:schemeClr val="lt1"/>
              </a:buClr>
              <a:buSzPct val="100000"/>
              <a:defRPr sz="5400">
                <a:solidFill>
                  <a:schemeClr val="lt1"/>
                </a:solidFill>
              </a:defRPr>
            </a:lvl7pPr>
            <a:lvl8pPr lvl="7">
              <a:spcBef>
                <a:spcPts val="0"/>
              </a:spcBef>
              <a:buClr>
                <a:schemeClr val="lt1"/>
              </a:buClr>
              <a:buSzPct val="100000"/>
              <a:defRPr sz="5400">
                <a:solidFill>
                  <a:schemeClr val="lt1"/>
                </a:solidFill>
              </a:defRPr>
            </a:lvl8pPr>
            <a:lvl9pPr lvl="8">
              <a:spcBef>
                <a:spcPts val="0"/>
              </a:spcBef>
              <a:buClr>
                <a:schemeClr val="lt1"/>
              </a:buClr>
              <a:buSzPct val="100000"/>
              <a:defRPr sz="5400">
                <a:solidFill>
                  <a:schemeClr val="lt1"/>
                </a:solidFill>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bg>
      <p:bgPr>
        <a:solidFill>
          <a:schemeClr val="dk1"/>
        </a:solidFill>
      </p:bgPr>
    </p:bg>
    <p:spTree>
      <p:nvGrpSpPr>
        <p:cNvPr id="41" name="Shape 41"/>
        <p:cNvGrpSpPr/>
        <p:nvPr/>
      </p:nvGrpSpPr>
      <p:grpSpPr>
        <a:xfrm>
          <a:off x="0" y="0"/>
          <a:ext cx="0" cy="0"/>
          <a:chOff x="0" y="0"/>
          <a:chExt cx="0" cy="0"/>
        </a:xfrm>
      </p:grpSpPr>
      <p:sp>
        <p:nvSpPr>
          <p:cNvPr id="42" name="Shape 42"/>
          <p:cNvSpPr/>
          <p:nvPr/>
        </p:nvSpPr>
        <p:spPr>
          <a:xfrm>
            <a:off x="4572000" y="175"/>
            <a:ext cx="4572000" cy="51435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cxnSp>
        <p:nvCxnSpPr>
          <p:cNvPr id="43" name="Shape 43"/>
          <p:cNvCxnSpPr/>
          <p:nvPr/>
        </p:nvCxnSpPr>
        <p:spPr>
          <a:xfrm>
            <a:off x="5029675" y="4495500"/>
            <a:ext cx="577200" cy="0"/>
          </a:xfrm>
          <a:prstGeom prst="straightConnector1">
            <a:avLst/>
          </a:prstGeom>
          <a:noFill/>
          <a:ln cap="flat" cmpd="sng" w="19050">
            <a:solidFill>
              <a:schemeClr val="dk1"/>
            </a:solidFill>
            <a:prstDash val="lgDash"/>
            <a:round/>
            <a:headEnd len="med" w="med" type="none"/>
            <a:tailEnd len="med" w="med" type="none"/>
          </a:ln>
        </p:spPr>
      </p:cxnSp>
      <p:sp>
        <p:nvSpPr>
          <p:cNvPr id="44" name="Shape 44"/>
          <p:cNvSpPr txBox="1"/>
          <p:nvPr>
            <p:ph type="title"/>
          </p:nvPr>
        </p:nvSpPr>
        <p:spPr>
          <a:xfrm>
            <a:off x="265500" y="1078750"/>
            <a:ext cx="4045200" cy="1789200"/>
          </a:xfrm>
          <a:prstGeom prst="rect">
            <a:avLst/>
          </a:prstGeom>
        </p:spPr>
        <p:txBody>
          <a:bodyPr anchorCtr="0" anchor="b" bIns="91425" lIns="91425" rIns="91425" tIns="91425"/>
          <a:lstStyle>
            <a:lvl1pPr lvl="0" algn="ctr">
              <a:spcBef>
                <a:spcPts val="0"/>
              </a:spcBef>
              <a:buClr>
                <a:schemeClr val="lt1"/>
              </a:buClr>
              <a:buSzPct val="100000"/>
              <a:defRPr sz="4600">
                <a:solidFill>
                  <a:schemeClr val="lt1"/>
                </a:solidFill>
              </a:defRPr>
            </a:lvl1pPr>
            <a:lvl2pPr lvl="1" algn="ctr">
              <a:spcBef>
                <a:spcPts val="0"/>
              </a:spcBef>
              <a:buClr>
                <a:schemeClr val="lt1"/>
              </a:buClr>
              <a:buSzPct val="100000"/>
              <a:defRPr sz="4600">
                <a:solidFill>
                  <a:schemeClr val="lt1"/>
                </a:solidFill>
              </a:defRPr>
            </a:lvl2pPr>
            <a:lvl3pPr lvl="2" algn="ctr">
              <a:spcBef>
                <a:spcPts val="0"/>
              </a:spcBef>
              <a:buClr>
                <a:schemeClr val="lt1"/>
              </a:buClr>
              <a:buSzPct val="100000"/>
              <a:defRPr sz="4600">
                <a:solidFill>
                  <a:schemeClr val="lt1"/>
                </a:solidFill>
              </a:defRPr>
            </a:lvl3pPr>
            <a:lvl4pPr lvl="3" algn="ctr">
              <a:spcBef>
                <a:spcPts val="0"/>
              </a:spcBef>
              <a:buClr>
                <a:schemeClr val="lt1"/>
              </a:buClr>
              <a:buSzPct val="100000"/>
              <a:defRPr sz="4600">
                <a:solidFill>
                  <a:schemeClr val="lt1"/>
                </a:solidFill>
              </a:defRPr>
            </a:lvl4pPr>
            <a:lvl5pPr lvl="4" algn="ctr">
              <a:spcBef>
                <a:spcPts val="0"/>
              </a:spcBef>
              <a:buClr>
                <a:schemeClr val="lt1"/>
              </a:buClr>
              <a:buSzPct val="100000"/>
              <a:defRPr sz="4600">
                <a:solidFill>
                  <a:schemeClr val="lt1"/>
                </a:solidFill>
              </a:defRPr>
            </a:lvl5pPr>
            <a:lvl6pPr lvl="5" algn="ctr">
              <a:spcBef>
                <a:spcPts val="0"/>
              </a:spcBef>
              <a:buClr>
                <a:schemeClr val="lt1"/>
              </a:buClr>
              <a:buSzPct val="100000"/>
              <a:defRPr sz="4600">
                <a:solidFill>
                  <a:schemeClr val="lt1"/>
                </a:solidFill>
              </a:defRPr>
            </a:lvl6pPr>
            <a:lvl7pPr lvl="6" algn="ctr">
              <a:spcBef>
                <a:spcPts val="0"/>
              </a:spcBef>
              <a:buClr>
                <a:schemeClr val="lt1"/>
              </a:buClr>
              <a:buSzPct val="100000"/>
              <a:defRPr sz="4600">
                <a:solidFill>
                  <a:schemeClr val="lt1"/>
                </a:solidFill>
              </a:defRPr>
            </a:lvl7pPr>
            <a:lvl8pPr lvl="7" algn="ctr">
              <a:spcBef>
                <a:spcPts val="0"/>
              </a:spcBef>
              <a:buClr>
                <a:schemeClr val="lt1"/>
              </a:buClr>
              <a:buSzPct val="100000"/>
              <a:defRPr sz="4600">
                <a:solidFill>
                  <a:schemeClr val="lt1"/>
                </a:solidFill>
              </a:defRPr>
            </a:lvl8pPr>
            <a:lvl9pPr lvl="8" algn="ctr">
              <a:spcBef>
                <a:spcPts val="0"/>
              </a:spcBef>
              <a:buClr>
                <a:schemeClr val="lt1"/>
              </a:buClr>
              <a:buSzPct val="100000"/>
              <a:defRPr sz="4600">
                <a:solidFill>
                  <a:schemeClr val="lt1"/>
                </a:solidFill>
              </a:defRPr>
            </a:lvl9pPr>
          </a:lstStyle>
          <a:p/>
        </p:txBody>
      </p:sp>
      <p:sp>
        <p:nvSpPr>
          <p:cNvPr id="45" name="Shape 45"/>
          <p:cNvSpPr txBox="1"/>
          <p:nvPr>
            <p:ph idx="1" type="subTitle"/>
          </p:nvPr>
        </p:nvSpPr>
        <p:spPr>
          <a:xfrm>
            <a:off x="265500" y="2921400"/>
            <a:ext cx="4045200" cy="1345500"/>
          </a:xfrm>
          <a:prstGeom prst="rect">
            <a:avLst/>
          </a:prstGeom>
        </p:spPr>
        <p:txBody>
          <a:bodyPr anchorCtr="0" anchor="t" bIns="91425" lIns="91425" rIns="91425" tIns="91425"/>
          <a:lstStyle>
            <a:lvl1pPr lvl="0" algn="ctr">
              <a:lnSpc>
                <a:spcPct val="100000"/>
              </a:lnSpc>
              <a:spcBef>
                <a:spcPts val="0"/>
              </a:spcBef>
              <a:spcAft>
                <a:spcPts val="0"/>
              </a:spcAft>
              <a:buClr>
                <a:schemeClr val="lt1"/>
              </a:buClr>
              <a:buSzPct val="100000"/>
              <a:buNone/>
              <a:defRPr sz="1900">
                <a:solidFill>
                  <a:schemeClr val="lt1"/>
                </a:solidFill>
              </a:defRPr>
            </a:lvl1pPr>
            <a:lvl2pPr lvl="1" algn="ctr">
              <a:lnSpc>
                <a:spcPct val="100000"/>
              </a:lnSpc>
              <a:spcBef>
                <a:spcPts val="0"/>
              </a:spcBef>
              <a:spcAft>
                <a:spcPts val="0"/>
              </a:spcAft>
              <a:buClr>
                <a:schemeClr val="lt1"/>
              </a:buClr>
              <a:buSzPct val="100000"/>
              <a:buNone/>
              <a:defRPr sz="1900">
                <a:solidFill>
                  <a:schemeClr val="lt1"/>
                </a:solidFill>
              </a:defRPr>
            </a:lvl2pPr>
            <a:lvl3pPr lvl="2" algn="ctr">
              <a:lnSpc>
                <a:spcPct val="100000"/>
              </a:lnSpc>
              <a:spcBef>
                <a:spcPts val="0"/>
              </a:spcBef>
              <a:spcAft>
                <a:spcPts val="0"/>
              </a:spcAft>
              <a:buClr>
                <a:schemeClr val="lt1"/>
              </a:buClr>
              <a:buSzPct val="100000"/>
              <a:buNone/>
              <a:defRPr sz="1900">
                <a:solidFill>
                  <a:schemeClr val="lt1"/>
                </a:solidFill>
              </a:defRPr>
            </a:lvl3pPr>
            <a:lvl4pPr lvl="3" algn="ctr">
              <a:lnSpc>
                <a:spcPct val="100000"/>
              </a:lnSpc>
              <a:spcBef>
                <a:spcPts val="0"/>
              </a:spcBef>
              <a:spcAft>
                <a:spcPts val="0"/>
              </a:spcAft>
              <a:buClr>
                <a:schemeClr val="lt1"/>
              </a:buClr>
              <a:buSzPct val="100000"/>
              <a:buNone/>
              <a:defRPr sz="1900">
                <a:solidFill>
                  <a:schemeClr val="lt1"/>
                </a:solidFill>
              </a:defRPr>
            </a:lvl4pPr>
            <a:lvl5pPr lvl="4" algn="ctr">
              <a:lnSpc>
                <a:spcPct val="100000"/>
              </a:lnSpc>
              <a:spcBef>
                <a:spcPts val="0"/>
              </a:spcBef>
              <a:spcAft>
                <a:spcPts val="0"/>
              </a:spcAft>
              <a:buClr>
                <a:schemeClr val="lt1"/>
              </a:buClr>
              <a:buSzPct val="100000"/>
              <a:buNone/>
              <a:defRPr sz="1900">
                <a:solidFill>
                  <a:schemeClr val="lt1"/>
                </a:solidFill>
              </a:defRPr>
            </a:lvl5pPr>
            <a:lvl6pPr lvl="5" algn="ctr">
              <a:lnSpc>
                <a:spcPct val="100000"/>
              </a:lnSpc>
              <a:spcBef>
                <a:spcPts val="0"/>
              </a:spcBef>
              <a:spcAft>
                <a:spcPts val="0"/>
              </a:spcAft>
              <a:buClr>
                <a:schemeClr val="lt1"/>
              </a:buClr>
              <a:buSzPct val="100000"/>
              <a:buNone/>
              <a:defRPr sz="1900">
                <a:solidFill>
                  <a:schemeClr val="lt1"/>
                </a:solidFill>
              </a:defRPr>
            </a:lvl6pPr>
            <a:lvl7pPr lvl="6" algn="ctr">
              <a:lnSpc>
                <a:spcPct val="100000"/>
              </a:lnSpc>
              <a:spcBef>
                <a:spcPts val="0"/>
              </a:spcBef>
              <a:spcAft>
                <a:spcPts val="0"/>
              </a:spcAft>
              <a:buClr>
                <a:schemeClr val="lt1"/>
              </a:buClr>
              <a:buSzPct val="100000"/>
              <a:buNone/>
              <a:defRPr sz="1900">
                <a:solidFill>
                  <a:schemeClr val="lt1"/>
                </a:solidFill>
              </a:defRPr>
            </a:lvl7pPr>
            <a:lvl8pPr lvl="7" algn="ctr">
              <a:lnSpc>
                <a:spcPct val="100000"/>
              </a:lnSpc>
              <a:spcBef>
                <a:spcPts val="0"/>
              </a:spcBef>
              <a:spcAft>
                <a:spcPts val="0"/>
              </a:spcAft>
              <a:buClr>
                <a:schemeClr val="lt1"/>
              </a:buClr>
              <a:buSzPct val="100000"/>
              <a:buNone/>
              <a:defRPr sz="1900">
                <a:solidFill>
                  <a:schemeClr val="lt1"/>
                </a:solidFill>
              </a:defRPr>
            </a:lvl8pPr>
            <a:lvl9pPr lvl="8" algn="ctr">
              <a:lnSpc>
                <a:spcPct val="100000"/>
              </a:lnSpc>
              <a:spcBef>
                <a:spcPts val="0"/>
              </a:spcBef>
              <a:spcAft>
                <a:spcPts val="0"/>
              </a:spcAft>
              <a:buClr>
                <a:schemeClr val="lt1"/>
              </a:buClr>
              <a:buSzPct val="100000"/>
              <a:buNone/>
              <a:defRPr sz="1900">
                <a:solidFill>
                  <a:schemeClr val="lt1"/>
                </a:solidFill>
              </a:defRPr>
            </a:lvl9pPr>
          </a:lstStyle>
          <a:p/>
        </p:txBody>
      </p:sp>
      <p:sp>
        <p:nvSpPr>
          <p:cNvPr id="46" name="Shape 46"/>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8" name="Shape 48"/>
        <p:cNvGrpSpPr/>
        <p:nvPr/>
      </p:nvGrpSpPr>
      <p:grpSpPr>
        <a:xfrm>
          <a:off x="0" y="0"/>
          <a:ext cx="0" cy="0"/>
          <a:chOff x="0" y="0"/>
          <a:chExt cx="0" cy="0"/>
        </a:xfrm>
      </p:grpSpPr>
      <p:sp>
        <p:nvSpPr>
          <p:cNvPr id="49" name="Shape 49"/>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SzPct val="100000"/>
              <a:buFont typeface="Oswald"/>
              <a:buNone/>
              <a:defRPr sz="2100">
                <a:latin typeface="Oswald"/>
                <a:ea typeface="Oswald"/>
                <a:cs typeface="Oswald"/>
                <a:sym typeface="Oswald"/>
              </a:defRPr>
            </a:lvl1pPr>
          </a:lstStyle>
          <a:p/>
        </p:txBody>
      </p:sp>
      <p:sp>
        <p:nvSpPr>
          <p:cNvPr id="50" name="Shape 5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72500"/>
            <a:ext cx="8520600" cy="733500"/>
          </a:xfrm>
          <a:prstGeom prst="rect">
            <a:avLst/>
          </a:prstGeom>
          <a:noFill/>
          <a:ln>
            <a:noFill/>
          </a:ln>
        </p:spPr>
        <p:txBody>
          <a:bodyPr anchorCtr="0" anchor="b" bIns="91425" lIns="91425" rIns="91425" tIns="91425"/>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p:txBody>
      </p:sp>
      <p:sp>
        <p:nvSpPr>
          <p:cNvPr id="7" name="Shape 7"/>
          <p:cNvSpPr txBox="1"/>
          <p:nvPr>
            <p:ph idx="1" type="body"/>
          </p:nvPr>
        </p:nvSpPr>
        <p:spPr>
          <a:xfrm>
            <a:off x="311700" y="1468825"/>
            <a:ext cx="8520600" cy="30999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4.png"/><Relationship Id="rId4" Type="http://schemas.openxmlformats.org/officeDocument/2006/relationships/image" Target="../media/image0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0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0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0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www.bmj.com/content/333/7575/945?variant=full-text#ref-1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www.bmj.com/content/333/7575/945?variant=full-text#ref-10" TargetMode="External"/><Relationship Id="rId4" Type="http://schemas.openxmlformats.org/officeDocument/2006/relationships/hyperlink" Target="https://news.brown.edu/articles/2013/06/breastfeed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www.thelancet.com/series/ECD201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ctrTitle"/>
          </p:nvPr>
        </p:nvSpPr>
        <p:spPr>
          <a:xfrm>
            <a:off x="311708" y="737076"/>
            <a:ext cx="8520600" cy="2052600"/>
          </a:xfrm>
          <a:prstGeom prst="rect">
            <a:avLst/>
          </a:prstGeom>
        </p:spPr>
        <p:txBody>
          <a:bodyPr anchorCtr="0" anchor="b" bIns="91425" lIns="91425" rIns="91425" tIns="91425">
            <a:noAutofit/>
          </a:bodyPr>
          <a:lstStyle/>
          <a:p>
            <a:pPr lvl="0">
              <a:lnSpc>
                <a:spcPct val="115000"/>
              </a:lnSpc>
              <a:spcBef>
                <a:spcPts val="0"/>
              </a:spcBef>
              <a:buClr>
                <a:schemeClr val="dk1"/>
              </a:buClr>
              <a:buSzPct val="28205"/>
              <a:buFont typeface="Arial"/>
              <a:buNone/>
            </a:pPr>
            <a:r>
              <a:rPr lang="en" sz="3900">
                <a:latin typeface="Times New Roman"/>
                <a:ea typeface="Times New Roman"/>
                <a:cs typeface="Times New Roman"/>
                <a:sym typeface="Times New Roman"/>
              </a:rPr>
              <a:t>Surveying to Find the Impact of Breastfeeding on Later Academic Success in High School</a:t>
            </a:r>
          </a:p>
        </p:txBody>
      </p:sp>
      <p:sp>
        <p:nvSpPr>
          <p:cNvPr id="63" name="Shape 63"/>
          <p:cNvSpPr txBox="1"/>
          <p:nvPr>
            <p:ph idx="1" type="subTitle"/>
          </p:nvPr>
        </p:nvSpPr>
        <p:spPr>
          <a:xfrm>
            <a:off x="311700" y="4013568"/>
            <a:ext cx="8520600" cy="792600"/>
          </a:xfrm>
          <a:prstGeom prst="rect">
            <a:avLst/>
          </a:prstGeom>
        </p:spPr>
        <p:txBody>
          <a:bodyPr anchorCtr="0" anchor="ctr" bIns="91425" lIns="91425" rIns="91425" tIns="91425">
            <a:noAutofit/>
          </a:bodyPr>
          <a:lstStyle/>
          <a:p>
            <a:pPr lvl="0">
              <a:spcBef>
                <a:spcPts val="0"/>
              </a:spcBef>
              <a:buNone/>
            </a:pPr>
            <a:r>
              <a:rPr lang="en"/>
              <a:t>Morgan Weaver</a:t>
            </a:r>
          </a:p>
        </p:txBody>
      </p:sp>
      <p:pic>
        <p:nvPicPr>
          <p:cNvPr id="64" name="Shape 64"/>
          <p:cNvPicPr preferRelativeResize="0"/>
          <p:nvPr/>
        </p:nvPicPr>
        <p:blipFill>
          <a:blip r:embed="rId3">
            <a:alphaModFix/>
          </a:blip>
          <a:stretch>
            <a:fillRect/>
          </a:stretch>
        </p:blipFill>
        <p:spPr>
          <a:xfrm>
            <a:off x="449500" y="2745000"/>
            <a:ext cx="2131149" cy="2131149"/>
          </a:xfrm>
          <a:prstGeom prst="rect">
            <a:avLst/>
          </a:prstGeom>
          <a:noFill/>
          <a:ln>
            <a:noFill/>
          </a:ln>
        </p:spPr>
      </p:pic>
      <p:pic>
        <p:nvPicPr>
          <p:cNvPr id="65" name="Shape 65"/>
          <p:cNvPicPr preferRelativeResize="0"/>
          <p:nvPr/>
        </p:nvPicPr>
        <p:blipFill rotWithShape="1">
          <a:blip r:embed="rId4">
            <a:alphaModFix/>
          </a:blip>
          <a:srcRect b="0" l="13992" r="19658" t="0"/>
          <a:stretch/>
        </p:blipFill>
        <p:spPr>
          <a:xfrm>
            <a:off x="6701150" y="2745000"/>
            <a:ext cx="2131149" cy="21311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490250" y="528900"/>
            <a:ext cx="5678100" cy="4085700"/>
          </a:xfrm>
          <a:prstGeom prst="rect">
            <a:avLst/>
          </a:prstGeom>
        </p:spPr>
        <p:txBody>
          <a:bodyPr anchorCtr="0" anchor="ctr" bIns="91425" lIns="91425" rIns="91425" tIns="91425">
            <a:noAutofit/>
          </a:bodyPr>
          <a:lstStyle/>
          <a:p>
            <a:pPr lvl="0">
              <a:spcBef>
                <a:spcPts val="0"/>
              </a:spcBef>
              <a:buNone/>
            </a:pPr>
            <a:r>
              <a:rPr lang="en"/>
              <a:t>Data Collection</a:t>
            </a:r>
          </a:p>
        </p:txBody>
      </p:sp>
      <p:sp>
        <p:nvSpPr>
          <p:cNvPr id="119" name="Shape 119"/>
          <p:cNvSpPr/>
          <p:nvPr/>
        </p:nvSpPr>
        <p:spPr>
          <a:xfrm>
            <a:off x="476350" y="3323422"/>
            <a:ext cx="8191287" cy="492849"/>
          </a:xfrm>
          <a:prstGeom prst="rect">
            <a:avLst/>
          </a:prstGeom>
        </p:spPr>
        <p:txBody>
          <a:bodyPr>
            <a:prstTxWarp prst="textPlain"/>
          </a:bodyPr>
          <a:lstStyle/>
          <a:p>
            <a:pPr lvl="0" algn="ctr"/>
            <a:r>
              <a:rPr b="0" i="0">
                <a:ln cap="flat" cmpd="sng" w="9525">
                  <a:solidFill>
                    <a:schemeClr val="dk2"/>
                  </a:solidFill>
                  <a:prstDash val="solid"/>
                  <a:round/>
                  <a:headEnd len="med" w="med" type="none"/>
                  <a:tailEnd len="med" w="med" type="none"/>
                </a:ln>
                <a:solidFill>
                  <a:schemeClr val="dk1"/>
                </a:solidFill>
                <a:latin typeface="Arial"/>
              </a:rPr>
              <a:t>50+ Data Points Collected!!!</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2000"/>
                                        <p:tgtEl>
                                          <p:spTgt spid="11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
              <a:t>GPA </a:t>
            </a:r>
          </a:p>
        </p:txBody>
      </p:sp>
      <p:pic>
        <p:nvPicPr>
          <p:cNvPr id="125" name="Shape 125"/>
          <p:cNvPicPr preferRelativeResize="0"/>
          <p:nvPr/>
        </p:nvPicPr>
        <p:blipFill>
          <a:blip r:embed="rId3">
            <a:alphaModFix/>
          </a:blip>
          <a:stretch>
            <a:fillRect/>
          </a:stretch>
        </p:blipFill>
        <p:spPr>
          <a:xfrm>
            <a:off x="1790700" y="1106000"/>
            <a:ext cx="5562600" cy="3648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
              <a:t>ACT Scores</a:t>
            </a:r>
          </a:p>
        </p:txBody>
      </p:sp>
      <p:pic>
        <p:nvPicPr>
          <p:cNvPr descr="ACT scores.PNG" id="131" name="Shape 131"/>
          <p:cNvPicPr preferRelativeResize="0"/>
          <p:nvPr/>
        </p:nvPicPr>
        <p:blipFill>
          <a:blip r:embed="rId3">
            <a:alphaModFix/>
          </a:blip>
          <a:stretch>
            <a:fillRect/>
          </a:stretch>
        </p:blipFill>
        <p:spPr>
          <a:xfrm>
            <a:off x="1814512" y="1106000"/>
            <a:ext cx="5514975" cy="3667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
              <a:t>SAT Scores</a:t>
            </a:r>
          </a:p>
        </p:txBody>
      </p:sp>
      <p:pic>
        <p:nvPicPr>
          <p:cNvPr id="137" name="Shape 137"/>
          <p:cNvPicPr preferRelativeResize="0"/>
          <p:nvPr/>
        </p:nvPicPr>
        <p:blipFill>
          <a:blip r:embed="rId3">
            <a:alphaModFix/>
          </a:blip>
          <a:stretch>
            <a:fillRect/>
          </a:stretch>
        </p:blipFill>
        <p:spPr>
          <a:xfrm>
            <a:off x="1804987" y="1106000"/>
            <a:ext cx="5534025" cy="3714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
              <a:t>Data Analysis</a:t>
            </a:r>
          </a:p>
        </p:txBody>
      </p:sp>
      <p:sp>
        <p:nvSpPr>
          <p:cNvPr id="143" name="Shape 143"/>
          <p:cNvSpPr txBox="1"/>
          <p:nvPr>
            <p:ph idx="1" type="body"/>
          </p:nvPr>
        </p:nvSpPr>
        <p:spPr>
          <a:xfrm>
            <a:off x="311700" y="1468825"/>
            <a:ext cx="8520600" cy="3099900"/>
          </a:xfrm>
          <a:prstGeom prst="rect">
            <a:avLst/>
          </a:prstGeom>
        </p:spPr>
        <p:txBody>
          <a:bodyPr anchorCtr="0" anchor="t" bIns="91425" lIns="91425" rIns="91425" tIns="91425">
            <a:noAutofit/>
          </a:bodyPr>
          <a:lstStyle/>
          <a:p>
            <a:pPr lvl="0">
              <a:spcBef>
                <a:spcPts val="0"/>
              </a:spcBef>
              <a:buNone/>
            </a:pPr>
            <a:r>
              <a:rPr lang="en"/>
              <a:t>I used an ANOVA statistical analysis test in order to examine my data. ANOVA tests compare the means of the data based on its grouping. In the SAT(1210 vs. 1170)and ACT(26.3 vs. 25.7) score results, the mean scores were actually higher for those who were not breastfed. However, in the GPA results, the mean GPA was higher for those who were breastfed(4.03 vs. 4.09). </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
              <a:t>Interpretation</a:t>
            </a:r>
          </a:p>
        </p:txBody>
      </p:sp>
      <p:sp>
        <p:nvSpPr>
          <p:cNvPr id="149" name="Shape 149"/>
          <p:cNvSpPr txBox="1"/>
          <p:nvPr>
            <p:ph idx="1" type="body"/>
          </p:nvPr>
        </p:nvSpPr>
        <p:spPr>
          <a:xfrm>
            <a:off x="311700" y="1468825"/>
            <a:ext cx="8520600" cy="3099900"/>
          </a:xfrm>
          <a:prstGeom prst="rect">
            <a:avLst/>
          </a:prstGeom>
        </p:spPr>
        <p:txBody>
          <a:bodyPr anchorCtr="0" anchor="t" bIns="91425" lIns="91425" rIns="91425" tIns="91425">
            <a:noAutofit/>
          </a:bodyPr>
          <a:lstStyle/>
          <a:p>
            <a:pPr lvl="0">
              <a:spcBef>
                <a:spcPts val="0"/>
              </a:spcBef>
              <a:buNone/>
            </a:pPr>
            <a:r>
              <a:rPr lang="en"/>
              <a:t>This is interesting because it might be due to children whose mothers breastfed them also might be more likely to “hover” over their grades.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
              <a:t>Conclusion</a:t>
            </a:r>
          </a:p>
        </p:txBody>
      </p:sp>
      <p:sp>
        <p:nvSpPr>
          <p:cNvPr id="155" name="Shape 155"/>
          <p:cNvSpPr txBox="1"/>
          <p:nvPr>
            <p:ph idx="1" type="body"/>
          </p:nvPr>
        </p:nvSpPr>
        <p:spPr>
          <a:xfrm>
            <a:off x="311700" y="1468825"/>
            <a:ext cx="8520600" cy="3099900"/>
          </a:xfrm>
          <a:prstGeom prst="rect">
            <a:avLst/>
          </a:prstGeom>
        </p:spPr>
        <p:txBody>
          <a:bodyPr anchorCtr="0" anchor="t" bIns="91425" lIns="91425" rIns="91425" tIns="91425">
            <a:noAutofit/>
          </a:bodyPr>
          <a:lstStyle/>
          <a:p>
            <a:pPr lvl="0">
              <a:lnSpc>
                <a:spcPct val="200000"/>
              </a:lnSpc>
              <a:spcBef>
                <a:spcPts val="0"/>
              </a:spcBef>
              <a:spcAft>
                <a:spcPts val="0"/>
              </a:spcAft>
              <a:buNone/>
            </a:pPr>
            <a:r>
              <a:rPr lang="en" sz="1400">
                <a:solidFill>
                  <a:srgbClr val="000000"/>
                </a:solidFill>
                <a:latin typeface="Times New Roman"/>
                <a:ea typeface="Times New Roman"/>
                <a:cs typeface="Times New Roman"/>
                <a:sym typeface="Times New Roman"/>
              </a:rPr>
              <a:t>While the survey given had many questions, that was simply to throw students off so they couldn’t nail down exactly what was being tested. In the final data calculations, I used an ANOVA test to find if there were any statistically significant differences between the means of three or more independent (unrelated) groups of whether or not a student was breastfed and then their GPA, ACT score, and SAT score. This test found that while we reject the hypothesis, meaning there is not significant data for the ACT or SAT scores, there is enough significance to accept the alternative hypothesis, that there is a correlation, between whether or not a student was breastfed and their GPA. </a:t>
            </a:r>
            <a:r>
              <a:rPr b="1" lang="en" sz="1400">
                <a:solidFill>
                  <a:srgbClr val="000000"/>
                </a:solidFill>
                <a:latin typeface="Times New Roman"/>
                <a:ea typeface="Times New Roman"/>
                <a:cs typeface="Times New Roman"/>
                <a:sym typeface="Times New Roman"/>
              </a:rPr>
              <a:t>This project's impact is that it has the ability to go on and convince women that there are other benefits aside from the nutritional aide that breastfeeding can offer their infants, even later on in life. </a:t>
            </a:r>
          </a:p>
          <a:p>
            <a:pPr lv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
              <a:t>Contribution to Field</a:t>
            </a:r>
          </a:p>
        </p:txBody>
      </p:sp>
      <p:sp>
        <p:nvSpPr>
          <p:cNvPr id="161" name="Shape 161"/>
          <p:cNvSpPr txBox="1"/>
          <p:nvPr>
            <p:ph idx="1" type="body"/>
          </p:nvPr>
        </p:nvSpPr>
        <p:spPr>
          <a:xfrm>
            <a:off x="311700" y="1468825"/>
            <a:ext cx="8520600" cy="3099900"/>
          </a:xfrm>
          <a:prstGeom prst="rect">
            <a:avLst/>
          </a:prstGeom>
        </p:spPr>
        <p:txBody>
          <a:bodyPr anchorCtr="0" anchor="t" bIns="91425" lIns="91425" rIns="91425" tIns="91425">
            <a:noAutofit/>
          </a:bodyPr>
          <a:lstStyle/>
          <a:p>
            <a:pPr lvl="0">
              <a:spcBef>
                <a:spcPts val="0"/>
              </a:spcBef>
              <a:buNone/>
            </a:pPr>
            <a:r>
              <a:rPr lang="en" sz="2000"/>
              <a:t>M</a:t>
            </a:r>
            <a:r>
              <a:rPr lang="en" sz="2000"/>
              <a:t>y hopes for this survey is that the results will be able to be used as a source to cite to convince women to breastfeed their children. </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
              <a:t>Similar Studies</a:t>
            </a:r>
          </a:p>
        </p:txBody>
      </p:sp>
      <p:sp>
        <p:nvSpPr>
          <p:cNvPr id="167" name="Shape 167"/>
          <p:cNvSpPr txBox="1"/>
          <p:nvPr>
            <p:ph idx="1" type="body"/>
          </p:nvPr>
        </p:nvSpPr>
        <p:spPr>
          <a:xfrm>
            <a:off x="311700" y="1459925"/>
            <a:ext cx="8520600" cy="3099900"/>
          </a:xfrm>
          <a:prstGeom prst="rect">
            <a:avLst/>
          </a:prstGeom>
        </p:spPr>
        <p:txBody>
          <a:bodyPr anchorCtr="0" anchor="t" bIns="91425" lIns="91425" rIns="91425" tIns="91425">
            <a:noAutofit/>
          </a:bodyPr>
          <a:lstStyle/>
          <a:p>
            <a:pPr lvl="0" rtl="0">
              <a:spcBef>
                <a:spcPts val="0"/>
              </a:spcBef>
              <a:spcAft>
                <a:spcPts val="0"/>
              </a:spcAft>
              <a:buClr>
                <a:srgbClr val="000000"/>
              </a:buClr>
              <a:buSzPct val="100000"/>
              <a:buFont typeface="Arial"/>
              <a:buNone/>
            </a:pPr>
            <a:r>
              <a:rPr lang="en" sz="1100">
                <a:solidFill>
                  <a:schemeClr val="dk1"/>
                </a:solidFill>
              </a:rPr>
              <a:t>Der Geoff, Batty G David, Deary Ian J. Effect of breastfeeding on intelligence in children: prospective study, sibling pairs analysis, and meta-analysis BMJ 2006; 333 :945</a:t>
            </a:r>
          </a:p>
          <a:p>
            <a:pPr indent="-69850" lvl="0" marL="457200" rtl="0">
              <a:spcBef>
                <a:spcPts val="0"/>
              </a:spcBef>
              <a:spcAft>
                <a:spcPts val="0"/>
              </a:spcAft>
              <a:buClr>
                <a:srgbClr val="000000"/>
              </a:buClr>
              <a:buSzPct val="100000"/>
              <a:buFont typeface="Arial"/>
              <a:buNone/>
            </a:pPr>
            <a:r>
              <a:rPr lang="en" sz="1100">
                <a:solidFill>
                  <a:schemeClr val="dk1"/>
                </a:solidFill>
              </a:rPr>
              <a:t>This study examined the relation between breastfeeding and intelligence and assessed the role of maternal IQ and other covariates in generating the association. They took both a conventional approach to control for confounders and an alternative approach using sibling comparison analysis. Used recently to assess the benefits of breastfeeding,</a:t>
            </a:r>
            <a:r>
              <a:rPr lang="en" sz="1100">
                <a:solidFill>
                  <a:schemeClr val="dk1"/>
                </a:solidFill>
                <a:hlinkClick r:id="rId3"/>
              </a:rPr>
              <a:t>10</a:t>
            </a:r>
            <a:r>
              <a:rPr lang="en" sz="1100">
                <a:solidFill>
                  <a:schemeClr val="dk1"/>
                </a:solidFill>
              </a:rPr>
              <a:t> this approach has the considerable advantage of controlling for many confounding factors without having to measure them. Any factor that is the same for both members of a pair of siblings is automatically and fully controlled for. Thus, the method implicitly controls for parental intelligence.</a:t>
            </a:r>
          </a:p>
          <a:p>
            <a:pPr lvl="0">
              <a:spcBef>
                <a:spcPts val="0"/>
              </a:spcBef>
              <a:spcAft>
                <a:spcPts val="0"/>
              </a:spcAft>
              <a:buClr>
                <a:schemeClr val="dk1"/>
              </a:buClr>
              <a:buSzPct val="100000"/>
              <a:buFont typeface="Arial"/>
              <a:buNone/>
            </a:pPr>
            <a:r>
              <a:rPr lang="en" sz="1100">
                <a:solidFill>
                  <a:schemeClr val="dk1"/>
                </a:solidFill>
              </a:rPr>
              <a:t>Mortensen E, Michaelsen K, Sanders SA, Reinisch J. The Association Between Duration of Breastfeeding and Adult Intelligence. JAMA. 2002;287(18):2365-2371. doi:10.1001/jama.287.18.2365.</a:t>
            </a:r>
          </a:p>
          <a:p>
            <a:pPr indent="-69850" lvl="0" marL="457200" rtl="0">
              <a:spcBef>
                <a:spcPts val="0"/>
              </a:spcBef>
              <a:spcAft>
                <a:spcPts val="0"/>
              </a:spcAft>
              <a:buClr>
                <a:schemeClr val="dk1"/>
              </a:buClr>
              <a:buSzPct val="100000"/>
              <a:buFont typeface="Arial"/>
              <a:buNone/>
            </a:pPr>
            <a:r>
              <a:rPr lang="en" sz="1100">
                <a:solidFill>
                  <a:schemeClr val="dk1"/>
                </a:solidFill>
              </a:rPr>
              <a:t>Focuses on adults who were all born in the same area (one specific Denmark hospital) during a two year period. This is similar to what I would be doing because the people were tested in five groups based on how long they were breastfed. Mine would be updated with students who are only 17 or 18. This study is also 15 years old and outdated. I think my study would also yield different results because the students in my study have all had the same level/experience in their education, all going to the same high school.</a:t>
            </a:r>
          </a:p>
          <a:p>
            <a:pPr indent="-69850" lvl="0" marL="457200">
              <a:spcBef>
                <a:spcPts val="0"/>
              </a:spcBef>
              <a:spcAft>
                <a:spcPts val="0"/>
              </a:spcAft>
              <a:buClr>
                <a:srgbClr val="000000"/>
              </a:buClr>
              <a:buSzPct val="100000"/>
              <a:buFont typeface="Arial"/>
              <a:buNone/>
            </a:pPr>
            <a:r>
              <a:t/>
            </a:r>
            <a:endParaRPr sz="11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
              <a:t>Previous Research</a:t>
            </a:r>
          </a:p>
        </p:txBody>
      </p:sp>
      <p:sp>
        <p:nvSpPr>
          <p:cNvPr id="173" name="Shape 173"/>
          <p:cNvSpPr txBox="1"/>
          <p:nvPr>
            <p:ph idx="1" type="body"/>
          </p:nvPr>
        </p:nvSpPr>
        <p:spPr>
          <a:xfrm>
            <a:off x="311700" y="1468825"/>
            <a:ext cx="3999900" cy="3099900"/>
          </a:xfrm>
          <a:prstGeom prst="rect">
            <a:avLst/>
          </a:prstGeom>
        </p:spPr>
        <p:txBody>
          <a:bodyPr anchorCtr="0" anchor="t" bIns="91425" lIns="91425" rIns="91425" tIns="91425">
            <a:noAutofit/>
          </a:bodyPr>
          <a:lstStyle/>
          <a:p>
            <a:pPr lvl="0">
              <a:spcBef>
                <a:spcPts val="0"/>
              </a:spcBef>
              <a:spcAft>
                <a:spcPts val="0"/>
              </a:spcAft>
              <a:buNone/>
            </a:pPr>
            <a:r>
              <a:rPr lang="en" sz="1100">
                <a:solidFill>
                  <a:srgbClr val="000000"/>
                </a:solidFill>
                <a:latin typeface="Arial"/>
                <a:ea typeface="Arial"/>
                <a:cs typeface="Arial"/>
                <a:sym typeface="Arial"/>
              </a:rPr>
              <a:t>Der Geoff, Batty G David, Deary Ian J. Effect of breastfeeding on intelligence in children: prospective study, sibling pairs analysis, and meta-analysis BMJ 2006; 333 :945</a:t>
            </a:r>
          </a:p>
          <a:p>
            <a:pPr indent="0" lvl="0" marL="457200">
              <a:spcBef>
                <a:spcPts val="0"/>
              </a:spcBef>
              <a:spcAft>
                <a:spcPts val="0"/>
              </a:spcAft>
              <a:buNone/>
            </a:pPr>
            <a:r>
              <a:rPr lang="en" sz="1100">
                <a:solidFill>
                  <a:srgbClr val="000000"/>
                </a:solidFill>
                <a:latin typeface="Arial"/>
                <a:ea typeface="Arial"/>
                <a:cs typeface="Arial"/>
                <a:sym typeface="Arial"/>
              </a:rPr>
              <a:t>This study examined the relation between breastfeeding and intelligence and assessed the role of maternal IQ and other covariates in generating the association. They took both a conventional approach to control for confounders and an alternative approach using sibling comparison analysis. Used recently to assess the benefits of breastfeeding,</a:t>
            </a:r>
            <a:r>
              <a:rPr lang="en" sz="1100">
                <a:solidFill>
                  <a:srgbClr val="000000"/>
                </a:solidFill>
                <a:latin typeface="Arial"/>
                <a:ea typeface="Arial"/>
                <a:cs typeface="Arial"/>
                <a:sym typeface="Arial"/>
                <a:hlinkClick r:id="rId3"/>
              </a:rPr>
              <a:t>10</a:t>
            </a:r>
            <a:r>
              <a:rPr lang="en" sz="1100">
                <a:solidFill>
                  <a:srgbClr val="000000"/>
                </a:solidFill>
                <a:latin typeface="Arial"/>
                <a:ea typeface="Arial"/>
                <a:cs typeface="Arial"/>
                <a:sym typeface="Arial"/>
              </a:rPr>
              <a:t> this approach has the considerable advantage of controlling for many confounding factors without having to measure them. Any factor that is the same for both members of a pair of siblings is automatically and fully controlled for. Thus, the method implicitly controls for parental intelligence.</a:t>
            </a:r>
          </a:p>
          <a:p>
            <a:pPr lvl="0">
              <a:spcBef>
                <a:spcPts val="0"/>
              </a:spcBef>
              <a:buNone/>
            </a:pPr>
            <a:r>
              <a:t/>
            </a:r>
            <a:endParaRPr/>
          </a:p>
        </p:txBody>
      </p:sp>
      <p:sp>
        <p:nvSpPr>
          <p:cNvPr id="174" name="Shape 174"/>
          <p:cNvSpPr txBox="1"/>
          <p:nvPr>
            <p:ph idx="2" type="body"/>
          </p:nvPr>
        </p:nvSpPr>
        <p:spPr>
          <a:xfrm>
            <a:off x="4832400" y="1468825"/>
            <a:ext cx="3999900" cy="3099900"/>
          </a:xfrm>
          <a:prstGeom prst="rect">
            <a:avLst/>
          </a:prstGeom>
        </p:spPr>
        <p:txBody>
          <a:bodyPr anchorCtr="0" anchor="t" bIns="91425" lIns="91425" rIns="91425" tIns="91425">
            <a:noAutofit/>
          </a:bodyPr>
          <a:lstStyle/>
          <a:p>
            <a:pPr lvl="0" rtl="0">
              <a:spcBef>
                <a:spcPts val="0"/>
              </a:spcBef>
              <a:spcAft>
                <a:spcPts val="0"/>
              </a:spcAft>
              <a:buNone/>
            </a:pPr>
            <a:r>
              <a:rPr lang="en" sz="1100">
                <a:solidFill>
                  <a:srgbClr val="000000"/>
                </a:solidFill>
                <a:latin typeface="Arial"/>
                <a:ea typeface="Arial"/>
                <a:cs typeface="Arial"/>
                <a:sym typeface="Arial"/>
              </a:rPr>
              <a:t>Stacey, K. (n.d.). Breastfeeding benefits babies' brains. Retrieved September 28, 2016, from </a:t>
            </a:r>
            <a:r>
              <a:rPr lang="en" sz="1100">
                <a:solidFill>
                  <a:srgbClr val="000000"/>
                </a:solidFill>
                <a:latin typeface="Arial"/>
                <a:ea typeface="Arial"/>
                <a:cs typeface="Arial"/>
                <a:sym typeface="Arial"/>
                <a:hlinkClick r:id="rId4"/>
              </a:rPr>
              <a:t>https://news.brown.edu/articles/2013/06/breastfeeding</a:t>
            </a:r>
          </a:p>
          <a:p>
            <a:pPr indent="0" lvl="0" marL="457200" rtl="0">
              <a:spcBef>
                <a:spcPts val="0"/>
              </a:spcBef>
              <a:spcAft>
                <a:spcPts val="0"/>
              </a:spcAft>
              <a:buNone/>
            </a:pPr>
            <a:r>
              <a:rPr lang="en" sz="1100">
                <a:solidFill>
                  <a:srgbClr val="000000"/>
                </a:solidFill>
                <a:latin typeface="Arial"/>
                <a:ea typeface="Arial"/>
                <a:cs typeface="Arial"/>
                <a:sym typeface="Arial"/>
              </a:rPr>
              <a:t>This article from Brown proves the need for breastfeeding based upon a study from their university on young children using a “baby-safe” MRI machine. They show that changes in brain development actually occur almost right off the bat. The study showed that the exclusively breastfed group had the fastest growth in myelinated white matter of the three groups, with the increase in white matter volume becoming substantial by age 2. The group fed both breastmilk and formula had more growth than the exclusively formula-fed group, but less than the breastmilk-only group.</a:t>
            </a:r>
          </a:p>
          <a:p>
            <a:pPr indent="-69850" lvl="0" marL="457200">
              <a:spcBef>
                <a:spcPts val="0"/>
              </a:spcBef>
              <a:spcAft>
                <a:spcPts val="0"/>
              </a:spcAft>
              <a:buClr>
                <a:schemeClr val="dk1"/>
              </a:buClr>
              <a:buSzPct val="100000"/>
              <a:buFont typeface="Arial"/>
              <a:buNone/>
            </a:pPr>
            <a:r>
              <a:t/>
            </a:r>
            <a:endParaRPr sz="110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
              <a:t>Background </a:t>
            </a:r>
          </a:p>
        </p:txBody>
      </p:sp>
      <p:sp>
        <p:nvSpPr>
          <p:cNvPr id="71" name="Shape 71"/>
          <p:cNvSpPr txBox="1"/>
          <p:nvPr>
            <p:ph idx="1" type="body"/>
          </p:nvPr>
        </p:nvSpPr>
        <p:spPr>
          <a:xfrm>
            <a:off x="311700" y="1468825"/>
            <a:ext cx="8520600" cy="3099900"/>
          </a:xfrm>
          <a:prstGeom prst="rect">
            <a:avLst/>
          </a:prstGeom>
        </p:spPr>
        <p:txBody>
          <a:bodyPr anchorCtr="0" anchor="t" bIns="91425" lIns="91425" rIns="91425" tIns="91425">
            <a:noAutofit/>
          </a:bodyPr>
          <a:lstStyle/>
          <a:p>
            <a:pPr lvl="0">
              <a:spcBef>
                <a:spcPts val="0"/>
              </a:spcBef>
              <a:buNone/>
            </a:pPr>
            <a:r>
              <a:rPr lang="en"/>
              <a:t>My mom is a NICU nurse and always tries to present to the women she works with that breastfeeding is the best nutritional option for their children. I job shadowed my mom last year and talked to some of the moms who she works with, and they said they were aware of the nutritional benefits but thought if there were proven mental benefits it might be more persuasive. </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
              <a:t>Works Cited</a:t>
            </a:r>
          </a:p>
        </p:txBody>
      </p:sp>
      <p:sp>
        <p:nvSpPr>
          <p:cNvPr id="180" name="Shape 180"/>
          <p:cNvSpPr txBox="1"/>
          <p:nvPr>
            <p:ph idx="1" type="body"/>
          </p:nvPr>
        </p:nvSpPr>
        <p:spPr>
          <a:xfrm>
            <a:off x="311700" y="1468825"/>
            <a:ext cx="8520600" cy="3099900"/>
          </a:xfrm>
          <a:prstGeom prst="rect">
            <a:avLst/>
          </a:prstGeom>
        </p:spPr>
        <p:txBody>
          <a:bodyPr anchorCtr="0" anchor="t" bIns="91425" lIns="91425" rIns="91425" tIns="91425">
            <a:noAutofit/>
          </a:bodyPr>
          <a:lstStyle/>
          <a:p>
            <a:pPr indent="-292100" lvl="0" marL="457200" rtl="0">
              <a:spcBef>
                <a:spcPts val="0"/>
              </a:spcBef>
              <a:buSzPct val="100000"/>
            </a:pPr>
            <a:r>
              <a:rPr lang="en" sz="1000"/>
              <a:t>1. </a:t>
            </a:r>
            <a:r>
              <a:rPr lang="en" sz="1000"/>
              <a:t>H., W., Li, J., Robinson, M., &amp; J.o., A. (2012). The Long-Term Effects of Breastfeeding on Development. Contemporary Pediatrics. doi:10.5772/34422</a:t>
            </a:r>
          </a:p>
          <a:p>
            <a:pPr indent="-292100" lvl="0" marL="457200" rtl="0">
              <a:spcBef>
                <a:spcPts val="0"/>
              </a:spcBef>
              <a:buSzPct val="100000"/>
            </a:pPr>
            <a:r>
              <a:rPr lang="en" sz="1000"/>
              <a:t>2. Lancet(2016, October 04). Advancing Early Childhood Development: From Science to Scale. Retrieved from </a:t>
            </a:r>
            <a:r>
              <a:rPr lang="en" sz="1000">
                <a:solidFill>
                  <a:srgbClr val="000000"/>
                </a:solidFill>
                <a:hlinkClick r:id="rId3"/>
              </a:rPr>
              <a:t>http://www.thelancet.com/series/ECD2016</a:t>
            </a:r>
          </a:p>
          <a:p>
            <a:pPr indent="-292100" lvl="0" marL="457200" rtl="0">
              <a:spcBef>
                <a:spcPts val="0"/>
              </a:spcBef>
              <a:buSzPct val="100000"/>
            </a:pPr>
            <a:r>
              <a:rPr lang="en" sz="1000"/>
              <a:t>3. </a:t>
            </a:r>
            <a:r>
              <a:rPr lang="en" sz="1000"/>
              <a:t>Lucas A, Morley R, Cole TJ, et al. Breast milk and subsequent intelligence quotient in children born preterm. Lancet 1992; 339: 261–4. Lucas A. Programming by early nutrition in man. Ciba Foundation Symposium, 1991, 156:38-55. </a:t>
            </a:r>
          </a:p>
          <a:p>
            <a:pPr indent="-292100" lvl="0" marL="457200" rtl="0">
              <a:spcBef>
                <a:spcPts val="0"/>
              </a:spcBef>
              <a:buSzPct val="100000"/>
            </a:pPr>
            <a:r>
              <a:rPr lang="en" sz="1000"/>
              <a:t>4. Pilyoung Kim, Ruth Feldman, Linda C. Mayes, Virginia Eicher, Nancy Thompson, James F. Leckman, James E. Swain. J Child Psychol Psychiatry. Author manuscript; available in PMC 2012 Aug 1. Published in final edited form as: J Child Psychol Psychiatry. 2011 Aug; 52(8): 907–915. Published online 2011 Apr 18. doi: 10.1111/j.1469-7610.2011.02406.x)</a:t>
            </a:r>
          </a:p>
          <a:p>
            <a:pPr indent="-292100" lvl="0" marL="457200" rtl="0">
              <a:spcBef>
                <a:spcPts val="0"/>
              </a:spcBef>
              <a:buSzPct val="100000"/>
            </a:pPr>
            <a:r>
              <a:rPr lang="en" sz="1000"/>
              <a:t>5. Singhal A, Cole TJ, Fewtrell M, et al. Breastmilk feeding and lipoprotein profile in adolescents born preterm: follow-up of a prospective randomised study. Lancet 2004; 363: 1571–8. </a:t>
            </a:r>
          </a:p>
          <a:p>
            <a:pPr indent="-292100" lvl="0" marL="457200" rtl="0">
              <a:spcBef>
                <a:spcPts val="0"/>
              </a:spcBef>
              <a:buSzPct val="100000"/>
            </a:pPr>
            <a:r>
              <a:rPr lang="en" sz="1000"/>
              <a:t>6. Kramer MS, Matush L, Vanilovich I, et al. Effects of prolonged and exclusive breastfeeding on child height, weight, adiposity, and blood pressure at age 6.5 y: evidence from a large randomized trial. Am J Clin Nutr 2007; 86: 1717–21. </a:t>
            </a:r>
          </a:p>
          <a:p>
            <a:pPr indent="-292100" lvl="0" marL="457200" rtl="0">
              <a:spcBef>
                <a:spcPts val="0"/>
              </a:spcBef>
              <a:buSzPct val="100000"/>
            </a:pPr>
            <a:r>
              <a:rPr lang="en" sz="1000"/>
              <a:t>7. WHO Collaborative Study Team on the Role of Breastfeeding on the Prevention of Infant Mortality. Effect of breastfeeding on infant and child mortality due to infectious diseases in less developed countries: a pooled analysis. Lancet, 2000, 355(9202):451-5</a:t>
            </a:r>
          </a:p>
          <a:p>
            <a:pPr indent="-292100" lvl="0" marL="457200" rtl="0">
              <a:spcBef>
                <a:spcPts val="0"/>
              </a:spcBef>
              <a:buSzPct val="100000"/>
            </a:pPr>
            <a:r>
              <a:rPr lang="en" sz="1000"/>
              <a:t>8. WHO | 10 facts on breastfeeding. (n.d.). Retrieved October 12, 2016, from http://www.who.int/features/factfiles/breastfeeding/en/</a:t>
            </a:r>
          </a:p>
          <a:p>
            <a:pPr lvl="0">
              <a:spcBef>
                <a:spcPts val="0"/>
              </a:spcBef>
              <a:buNone/>
            </a:pPr>
            <a:r>
              <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title"/>
          </p:nvPr>
        </p:nvSpPr>
        <p:spPr>
          <a:xfrm>
            <a:off x="430800" y="1872350"/>
            <a:ext cx="8282400" cy="1516500"/>
          </a:xfrm>
          <a:prstGeom prst="rect">
            <a:avLst/>
          </a:prstGeom>
        </p:spPr>
        <p:txBody>
          <a:bodyPr anchorCtr="0" anchor="ctr" bIns="91425" lIns="91425" rIns="91425" tIns="91425">
            <a:noAutofit/>
          </a:bodyPr>
          <a:lstStyle/>
          <a:p>
            <a:pPr lvl="0">
              <a:lnSpc>
                <a:spcPct val="115000"/>
              </a:lnSpc>
              <a:spcBef>
                <a:spcPts val="0"/>
              </a:spcBef>
              <a:buClr>
                <a:schemeClr val="dk1"/>
              </a:buClr>
              <a:buSzPct val="36666"/>
              <a:buFont typeface="Arial"/>
              <a:buNone/>
            </a:pPr>
            <a:r>
              <a:rPr lang="en" sz="3000"/>
              <a:t>Within</a:t>
            </a:r>
            <a:r>
              <a:rPr lang="en" sz="3000">
                <a:latin typeface="Times New Roman"/>
                <a:ea typeface="Times New Roman"/>
                <a:cs typeface="Times New Roman"/>
                <a:sym typeface="Times New Roman"/>
              </a:rPr>
              <a:t> </a:t>
            </a:r>
            <a:r>
              <a:rPr lang="en" sz="3000"/>
              <a:t>the current senior class at Chapin High School, does each individual's mother breastfeeding them or not breastfeeding them correlate to their GPA, class rank, or SAT/ACT scores?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265500" y="1078750"/>
            <a:ext cx="4045200" cy="1789200"/>
          </a:xfrm>
          <a:prstGeom prst="rect">
            <a:avLst/>
          </a:prstGeom>
        </p:spPr>
        <p:txBody>
          <a:bodyPr anchorCtr="0" anchor="b" bIns="91425" lIns="91425" rIns="91425" tIns="91425">
            <a:noAutofit/>
          </a:bodyPr>
          <a:lstStyle/>
          <a:p>
            <a:pPr lvl="0">
              <a:spcBef>
                <a:spcPts val="0"/>
              </a:spcBef>
              <a:buNone/>
            </a:pPr>
            <a:r>
              <a:rPr lang="en"/>
              <a:t>How is my study unique?</a:t>
            </a:r>
          </a:p>
        </p:txBody>
      </p:sp>
      <p:sp>
        <p:nvSpPr>
          <p:cNvPr id="82" name="Shape 82"/>
          <p:cNvSpPr txBox="1"/>
          <p:nvPr>
            <p:ph idx="2" type="body"/>
          </p:nvPr>
        </p:nvSpPr>
        <p:spPr>
          <a:xfrm>
            <a:off x="4930575" y="1205450"/>
            <a:ext cx="3837000" cy="3695100"/>
          </a:xfrm>
          <a:prstGeom prst="rect">
            <a:avLst/>
          </a:prstGeom>
        </p:spPr>
        <p:txBody>
          <a:bodyPr anchorCtr="0" anchor="ctr" bIns="91425" lIns="91425" rIns="91425" tIns="91425">
            <a:noAutofit/>
          </a:bodyPr>
          <a:lstStyle/>
          <a:p>
            <a:pPr lvl="0">
              <a:spcBef>
                <a:spcPts val="0"/>
              </a:spcBef>
              <a:buNone/>
            </a:pPr>
            <a:r>
              <a:rPr lang="en" sz="900"/>
              <a:t>Effect on intelligence and schooling: For the assessment of performance in intelligence tests, we obtained data from eight studies that controlled for intellectual stimulation at home and collected information on infant feeding in infancy, in which the duration of breastfeeding was of at least one month among breastfed subjects. Performance in intelligence tests was higher among those subjects who had been breastfed (mean difference: 4.9; 95% CI: 2.97–6.92). Positive studies included a randomized trial. Regarding school performance in late adolescence or young adulthood, three studies showed a positive effect of breastfeeding. </a:t>
            </a:r>
          </a:p>
          <a:p>
            <a:pPr lvl="0">
              <a:spcBef>
                <a:spcPts val="0"/>
              </a:spcBef>
              <a:buNone/>
            </a:pPr>
            <a:r>
              <a:rPr lang="en" sz="900"/>
              <a:t>Limitations: Because nearly all studies included in the analyses are observational, it is not possible to completely rule out the possibility that these results may be partly explained by self-selection of breastfeeding mothers or by residual confounding. Publication bias was assessed by examining the effect of study size on the estimates and was found not to be important for most outcomes. Very few studies were available from low/middle-income countries, where the effect of breastfeeding may be modified by social and cultural conditions.</a:t>
            </a:r>
          </a:p>
          <a:p>
            <a:pPr lvl="0">
              <a:spcBef>
                <a:spcPts val="0"/>
              </a:spcBef>
              <a:buNone/>
            </a:pPr>
            <a:r>
              <a:rPr lang="en" sz="900"/>
              <a:t>Horta, B. L. (2007). Evidence on the long-term effects of breastfeeding: Systematic reviews and meta-analyses. Geneva: World Health Organization.http://apps.who.int/iris/bitstream/10665/43623/1/9789241595230_eng.pdf</a:t>
            </a:r>
          </a:p>
          <a:p>
            <a:pPr lvl="0">
              <a:spcBef>
                <a:spcPts val="0"/>
              </a:spcBef>
              <a:buNone/>
            </a:pPr>
            <a:r>
              <a:t/>
            </a:r>
            <a:endParaRPr sz="900"/>
          </a:p>
          <a:p>
            <a:pPr lvl="0">
              <a:spcBef>
                <a:spcPts val="0"/>
              </a:spcBef>
              <a:buNone/>
            </a:pPr>
            <a:r>
              <a:t/>
            </a:r>
            <a:endParaRPr sz="900"/>
          </a:p>
        </p:txBody>
      </p:sp>
      <p:sp>
        <p:nvSpPr>
          <p:cNvPr id="83" name="Shape 83"/>
          <p:cNvSpPr txBox="1"/>
          <p:nvPr>
            <p:ph idx="1" type="subTitle"/>
          </p:nvPr>
        </p:nvSpPr>
        <p:spPr>
          <a:xfrm>
            <a:off x="265500" y="2921400"/>
            <a:ext cx="4045200" cy="1345500"/>
          </a:xfrm>
          <a:prstGeom prst="rect">
            <a:avLst/>
          </a:prstGeom>
        </p:spPr>
        <p:txBody>
          <a:bodyPr anchorCtr="0" anchor="t" bIns="91425" lIns="91425" rIns="91425" tIns="91425">
            <a:noAutofit/>
          </a:bodyPr>
          <a:lstStyle/>
          <a:p>
            <a:pPr lvl="0">
              <a:lnSpc>
                <a:spcPct val="115000"/>
              </a:lnSpc>
              <a:spcBef>
                <a:spcPts val="0"/>
              </a:spcBef>
              <a:spcAft>
                <a:spcPts val="1600"/>
              </a:spcAft>
              <a:buNone/>
            </a:pPr>
            <a:r>
              <a:rPr lang="en" sz="1200">
                <a:solidFill>
                  <a:srgbClr val="F3F3F3"/>
                </a:solidFill>
              </a:rPr>
              <a:t>Previous studies examined, and often found, a correlation between breastfeeding and high school success. However, these studies contained a lot of bias concerning social and cultural conditions. My study will have to do with one area, which is a strong control.</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430800" y="1813500"/>
            <a:ext cx="8282400" cy="1516500"/>
          </a:xfrm>
          <a:prstGeom prst="rect">
            <a:avLst/>
          </a:prstGeom>
        </p:spPr>
        <p:txBody>
          <a:bodyPr anchorCtr="0" anchor="ctr" bIns="91425" lIns="91425" rIns="91425" tIns="91425">
            <a:noAutofit/>
          </a:bodyPr>
          <a:lstStyle/>
          <a:p>
            <a:pPr lvl="0">
              <a:spcBef>
                <a:spcPts val="0"/>
              </a:spcBef>
              <a:buNone/>
            </a:pPr>
            <a:r>
              <a:rPr lang="en" sz="3000"/>
              <a:t>If the survey is run, then there will be a correlation found between whether or not the students were breast fed and their academic success.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
              <a:t>Significance- Scientific Thought</a:t>
            </a:r>
          </a:p>
        </p:txBody>
      </p:sp>
      <p:sp>
        <p:nvSpPr>
          <p:cNvPr id="94" name="Shape 94"/>
          <p:cNvSpPr txBox="1"/>
          <p:nvPr>
            <p:ph idx="1" type="body"/>
          </p:nvPr>
        </p:nvSpPr>
        <p:spPr>
          <a:xfrm>
            <a:off x="311700" y="1468825"/>
            <a:ext cx="8520600" cy="3099900"/>
          </a:xfrm>
          <a:prstGeom prst="rect">
            <a:avLst/>
          </a:prstGeom>
        </p:spPr>
        <p:txBody>
          <a:bodyPr anchorCtr="0" anchor="t" bIns="91425" lIns="91425" rIns="91425" tIns="91425">
            <a:noAutofit/>
          </a:bodyPr>
          <a:lstStyle/>
          <a:p>
            <a:pPr lvl="0">
              <a:spcBef>
                <a:spcPts val="0"/>
              </a:spcBef>
              <a:buNone/>
            </a:pPr>
            <a:r>
              <a:rPr lang="en"/>
              <a:t>This research could prove significant in the persuasion of women to breastfeed their </a:t>
            </a:r>
            <a:r>
              <a:rPr b="1" lang="en"/>
              <a:t>children</a:t>
            </a:r>
            <a:r>
              <a:rPr lang="en"/>
              <a:t>, which has been </a:t>
            </a:r>
            <a:r>
              <a:rPr b="1" lang="en"/>
              <a:t>proven to be beneficial</a:t>
            </a:r>
            <a:r>
              <a:rPr lang="en"/>
              <a:t> according to the World Health Organization(8).</a:t>
            </a:r>
          </a:p>
          <a:p>
            <a:pPr lvl="0">
              <a:spcBef>
                <a:spcPts val="0"/>
              </a:spcBef>
              <a:buNone/>
            </a:pPr>
            <a:r>
              <a:rPr lang="en"/>
              <a:t>An estimated 43% of children under 5 years of age in low- and middle-income countries – </a:t>
            </a:r>
            <a:r>
              <a:rPr b="1" lang="en"/>
              <a:t>249 million children</a:t>
            </a:r>
            <a:r>
              <a:rPr lang="en"/>
              <a:t> – are at </a:t>
            </a:r>
            <a:r>
              <a:rPr b="1" lang="en"/>
              <a:t>risk</a:t>
            </a:r>
            <a:r>
              <a:rPr lang="en"/>
              <a:t> of </a:t>
            </a:r>
            <a:r>
              <a:rPr b="1" lang="en"/>
              <a:t>not reaching their developmental potential</a:t>
            </a:r>
            <a:r>
              <a:rPr lang="en"/>
              <a:t>, according to a new publication series from </a:t>
            </a:r>
            <a:r>
              <a:rPr i="1" lang="en"/>
              <a:t>The Lancet</a:t>
            </a:r>
            <a:r>
              <a:rPr lang="en"/>
              <a:t>(2).</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265500" y="1078750"/>
            <a:ext cx="4045200" cy="1789200"/>
          </a:xfrm>
          <a:prstGeom prst="rect">
            <a:avLst/>
          </a:prstGeom>
        </p:spPr>
        <p:txBody>
          <a:bodyPr anchorCtr="0" anchor="b" bIns="91425" lIns="91425" rIns="91425" tIns="91425">
            <a:noAutofit/>
          </a:bodyPr>
          <a:lstStyle/>
          <a:p>
            <a:pPr lvl="0">
              <a:spcBef>
                <a:spcPts val="0"/>
              </a:spcBef>
              <a:buNone/>
            </a:pPr>
            <a:r>
              <a:rPr lang="en"/>
              <a:t>The Science Behind</a:t>
            </a:r>
          </a:p>
        </p:txBody>
      </p:sp>
      <p:sp>
        <p:nvSpPr>
          <p:cNvPr id="100" name="Shape 100"/>
          <p:cNvSpPr txBox="1"/>
          <p:nvPr>
            <p:ph idx="1" type="subTitle"/>
          </p:nvPr>
        </p:nvSpPr>
        <p:spPr>
          <a:xfrm>
            <a:off x="265500" y="2921400"/>
            <a:ext cx="4045200" cy="1345500"/>
          </a:xfrm>
          <a:prstGeom prst="rect">
            <a:avLst/>
          </a:prstGeom>
        </p:spPr>
        <p:txBody>
          <a:bodyPr anchorCtr="0" anchor="t" bIns="91425" lIns="91425" rIns="91425" tIns="91425">
            <a:noAutofit/>
          </a:bodyPr>
          <a:lstStyle/>
          <a:p>
            <a:pPr lvl="0">
              <a:spcBef>
                <a:spcPts val="0"/>
              </a:spcBef>
              <a:buNone/>
            </a:pPr>
            <a:r>
              <a:rPr lang="en"/>
              <a:t>Why breastfeeding is so good for us</a:t>
            </a:r>
          </a:p>
        </p:txBody>
      </p:sp>
      <p:sp>
        <p:nvSpPr>
          <p:cNvPr id="101" name="Shape 101"/>
          <p:cNvSpPr txBox="1"/>
          <p:nvPr>
            <p:ph idx="2" type="body"/>
          </p:nvPr>
        </p:nvSpPr>
        <p:spPr>
          <a:xfrm>
            <a:off x="4939500" y="724200"/>
            <a:ext cx="3837000" cy="3695100"/>
          </a:xfrm>
          <a:prstGeom prst="rect">
            <a:avLst/>
          </a:prstGeom>
        </p:spPr>
        <p:txBody>
          <a:bodyPr anchorCtr="0" anchor="ctr" bIns="91425" lIns="91425" rIns="91425" tIns="91425">
            <a:noAutofit/>
          </a:bodyPr>
          <a:lstStyle/>
          <a:p>
            <a:pPr indent="-317500" lvl="0" marL="457200" rtl="0">
              <a:spcBef>
                <a:spcPts val="0"/>
              </a:spcBef>
              <a:buSzPct val="100000"/>
            </a:pPr>
            <a:r>
              <a:rPr lang="en" sz="1400"/>
              <a:t>Closer relationship between mother and child (4)</a:t>
            </a:r>
          </a:p>
          <a:p>
            <a:pPr indent="-317500" lvl="0" marL="457200" rtl="0">
              <a:spcBef>
                <a:spcPts val="0"/>
              </a:spcBef>
              <a:buSzPct val="100000"/>
            </a:pPr>
            <a:r>
              <a:rPr lang="en" sz="1400"/>
              <a:t>Reducing mortality and morbidity from infectious diseases(7)</a:t>
            </a:r>
          </a:p>
          <a:p>
            <a:pPr indent="-317500" lvl="0" marL="457200" rtl="0">
              <a:spcBef>
                <a:spcPts val="0"/>
              </a:spcBef>
              <a:buSzPct val="100000"/>
            </a:pPr>
            <a:r>
              <a:rPr lang="en" sz="1400"/>
              <a:t>Nutrition during early phases of human development can alter organ function(3)</a:t>
            </a:r>
          </a:p>
          <a:p>
            <a:pPr indent="-317500" lvl="0" marL="457200" rtl="0">
              <a:spcBef>
                <a:spcPts val="0"/>
              </a:spcBef>
              <a:buSzPct val="100000"/>
            </a:pPr>
            <a:r>
              <a:rPr lang="en" sz="1400"/>
              <a:t>Increases the mean milean content of our brains(Brown University)</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
              <a:t>Design and Methodology</a:t>
            </a:r>
          </a:p>
        </p:txBody>
      </p:sp>
      <p:sp>
        <p:nvSpPr>
          <p:cNvPr id="107" name="Shape 107"/>
          <p:cNvSpPr txBox="1"/>
          <p:nvPr>
            <p:ph idx="1" type="body"/>
          </p:nvPr>
        </p:nvSpPr>
        <p:spPr>
          <a:xfrm>
            <a:off x="311700" y="1468825"/>
            <a:ext cx="8520600" cy="3099900"/>
          </a:xfrm>
          <a:prstGeom prst="rect">
            <a:avLst/>
          </a:prstGeom>
        </p:spPr>
        <p:txBody>
          <a:bodyPr anchorCtr="0" anchor="t" bIns="91425" lIns="91425" rIns="91425" tIns="91425">
            <a:noAutofit/>
          </a:bodyPr>
          <a:lstStyle/>
          <a:p>
            <a:pPr lvl="0" rtl="0">
              <a:lnSpc>
                <a:spcPct val="200000"/>
              </a:lnSpc>
              <a:spcBef>
                <a:spcPts val="0"/>
              </a:spcBef>
              <a:spcAft>
                <a:spcPts val="0"/>
              </a:spcAft>
              <a:buClr>
                <a:schemeClr val="dk1"/>
              </a:buClr>
              <a:buSzPct val="61111"/>
              <a:buFont typeface="Arial"/>
              <a:buNone/>
            </a:pPr>
            <a:r>
              <a:rPr lang="en">
                <a:solidFill>
                  <a:schemeClr val="dk1"/>
                </a:solidFill>
                <a:latin typeface="Times New Roman"/>
                <a:ea typeface="Times New Roman"/>
                <a:cs typeface="Times New Roman"/>
                <a:sym typeface="Times New Roman"/>
              </a:rPr>
              <a:t>This project will be completed by surveying the senior class at Chapin High School. This survey will be administered during MAST, and students will be asked to go home and have their parent/guardian, preferably their mother, help them answer the questions on a date to be announced.. Students will be prompted again in MAST on a further date, perhaps a week later, to complete the survey. Students names will not asked for on the survey. </a:t>
            </a:r>
          </a:p>
          <a:p>
            <a:pPr lvl="0" rtl="0">
              <a:lnSpc>
                <a:spcPct val="200000"/>
              </a:lnSpc>
              <a:spcBef>
                <a:spcPts val="0"/>
              </a:spcBef>
              <a:spcAft>
                <a:spcPts val="0"/>
              </a:spcAft>
              <a:buClr>
                <a:schemeClr val="dk1"/>
              </a:buClr>
              <a:buSzPct val="61111"/>
              <a:buFont typeface="Arial"/>
              <a:buNone/>
            </a:pPr>
            <a:r>
              <a:t/>
            </a:r>
            <a:endParaRPr>
              <a:solidFill>
                <a:schemeClr val="dk1"/>
              </a:solidFill>
              <a:latin typeface="Times New Roman"/>
              <a:ea typeface="Times New Roman"/>
              <a:cs typeface="Times New Roman"/>
              <a:sym typeface="Times New Roman"/>
            </a:endParaRPr>
          </a:p>
          <a:p>
            <a:pPr lvl="0">
              <a:lnSpc>
                <a:spcPct val="200000"/>
              </a:lnSpc>
              <a:spcBef>
                <a:spcPts val="0"/>
              </a:spcBef>
              <a:spcAft>
                <a:spcPts val="0"/>
              </a:spcAft>
              <a:buClr>
                <a:schemeClr val="dk1"/>
              </a:buClr>
              <a:buSzPct val="61111"/>
              <a:buFont typeface="Arial"/>
              <a:buNone/>
            </a:pPr>
            <a:r>
              <a:t/>
            </a:r>
            <a:endParaRPr>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311700" y="372500"/>
            <a:ext cx="8520600" cy="733500"/>
          </a:xfrm>
          <a:prstGeom prst="rect">
            <a:avLst/>
          </a:prstGeom>
        </p:spPr>
        <p:txBody>
          <a:bodyPr anchorCtr="0" anchor="b" bIns="91425" lIns="91425" rIns="91425" tIns="91425">
            <a:noAutofit/>
          </a:bodyPr>
          <a:lstStyle/>
          <a:p>
            <a:pPr lvl="0">
              <a:spcBef>
                <a:spcPts val="0"/>
              </a:spcBef>
              <a:buNone/>
            </a:pPr>
            <a:r>
              <a:rPr lang="en"/>
              <a:t>Variables and Controls</a:t>
            </a:r>
          </a:p>
        </p:txBody>
      </p:sp>
      <p:sp>
        <p:nvSpPr>
          <p:cNvPr id="113" name="Shape 113"/>
          <p:cNvSpPr txBox="1"/>
          <p:nvPr>
            <p:ph idx="1" type="body"/>
          </p:nvPr>
        </p:nvSpPr>
        <p:spPr>
          <a:xfrm>
            <a:off x="311700" y="1468825"/>
            <a:ext cx="8520600" cy="3099900"/>
          </a:xfrm>
          <a:prstGeom prst="rect">
            <a:avLst/>
          </a:prstGeom>
        </p:spPr>
        <p:txBody>
          <a:bodyPr anchorCtr="0" anchor="t" bIns="91425" lIns="91425" rIns="91425" tIns="91425">
            <a:noAutofit/>
          </a:bodyPr>
          <a:lstStyle/>
          <a:p>
            <a:pPr lvl="0">
              <a:spcBef>
                <a:spcPts val="0"/>
              </a:spcBef>
              <a:buNone/>
            </a:pPr>
            <a:r>
              <a:rPr lang="en"/>
              <a:t>Controls: all students are in the same class, live in the same area, attend the same high school</a:t>
            </a:r>
          </a:p>
          <a:p>
            <a:pPr lvl="0">
              <a:spcBef>
                <a:spcPts val="0"/>
              </a:spcBef>
              <a:buNone/>
            </a:pPr>
            <a:r>
              <a:rPr lang="en"/>
              <a:t>Independent: the survey</a:t>
            </a:r>
          </a:p>
          <a:p>
            <a:pPr lvl="0">
              <a:spcBef>
                <a:spcPts val="0"/>
              </a:spcBef>
              <a:buNone/>
            </a:pPr>
            <a:r>
              <a:rPr lang="en"/>
              <a:t>Dependent: survey results</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